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1"/>
  </p:notesMasterIdLst>
  <p:sldIdLst>
    <p:sldId id="256" r:id="rId5"/>
    <p:sldId id="894" r:id="rId6"/>
    <p:sldId id="896" r:id="rId7"/>
    <p:sldId id="859" r:id="rId8"/>
    <p:sldId id="901" r:id="rId9"/>
    <p:sldId id="908" r:id="rId10"/>
    <p:sldId id="885" r:id="rId11"/>
    <p:sldId id="909" r:id="rId12"/>
    <p:sldId id="889" r:id="rId13"/>
    <p:sldId id="910" r:id="rId14"/>
    <p:sldId id="893" r:id="rId15"/>
    <p:sldId id="892" r:id="rId16"/>
    <p:sldId id="911" r:id="rId17"/>
    <p:sldId id="904" r:id="rId18"/>
    <p:sldId id="905" r:id="rId19"/>
    <p:sldId id="912" r:id="rId20"/>
    <p:sldId id="900" r:id="rId21"/>
    <p:sldId id="899" r:id="rId22"/>
    <p:sldId id="921" r:id="rId23"/>
    <p:sldId id="916" r:id="rId24"/>
    <p:sldId id="907" r:id="rId25"/>
    <p:sldId id="923" r:id="rId26"/>
    <p:sldId id="917" r:id="rId27"/>
    <p:sldId id="915" r:id="rId28"/>
    <p:sldId id="902" r:id="rId29"/>
    <p:sldId id="866" r:id="rId30"/>
  </p:sldIdLst>
  <p:sldSz cx="12192000" cy="6858000"/>
  <p:notesSz cx="7099300"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7317" autoAdjust="0"/>
    <p:restoredTop sz="80377" autoAdjust="0"/>
  </p:normalViewPr>
  <p:slideViewPr>
    <p:cSldViewPr snapToGrid="0">
      <p:cViewPr varScale="1">
        <p:scale>
          <a:sx n="51" d="100"/>
          <a:sy n="51" d="100"/>
        </p:scale>
        <p:origin x="784" y="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rah Nathaniel" userId="d2a45107-0f6c-4c85-9f65-784f1c0d0adc" providerId="ADAL" clId="{D37F9FAF-08EA-42A2-BB74-368A16F70BCA}"/>
    <pc:docChg chg="undo custSel addSld delSld modSld">
      <pc:chgData name="Sarah Nathaniel" userId="d2a45107-0f6c-4c85-9f65-784f1c0d0adc" providerId="ADAL" clId="{D37F9FAF-08EA-42A2-BB74-368A16F70BCA}" dt="2025-03-03T12:05:06.329" v="2" actId="47"/>
      <pc:docMkLst>
        <pc:docMk/>
      </pc:docMkLst>
      <pc:sldChg chg="modSp mod">
        <pc:chgData name="Sarah Nathaniel" userId="d2a45107-0f6c-4c85-9f65-784f1c0d0adc" providerId="ADAL" clId="{D37F9FAF-08EA-42A2-BB74-368A16F70BCA}" dt="2025-03-03T12:03:39.621" v="0" actId="1076"/>
        <pc:sldMkLst>
          <pc:docMk/>
          <pc:sldMk cId="1598339395" sldId="908"/>
        </pc:sldMkLst>
        <pc:spChg chg="mod">
          <ac:chgData name="Sarah Nathaniel" userId="d2a45107-0f6c-4c85-9f65-784f1c0d0adc" providerId="ADAL" clId="{D37F9FAF-08EA-42A2-BB74-368A16F70BCA}" dt="2025-03-03T12:03:39.621" v="0" actId="1076"/>
          <ac:spMkLst>
            <pc:docMk/>
            <pc:sldMk cId="1598339395" sldId="908"/>
            <ac:spMk id="12" creationId="{6702EF25-1B46-893E-346E-1435E6FDC91C}"/>
          </ac:spMkLst>
        </pc:spChg>
      </pc:sldChg>
      <pc:sldChg chg="add del">
        <pc:chgData name="Sarah Nathaniel" userId="d2a45107-0f6c-4c85-9f65-784f1c0d0adc" providerId="ADAL" clId="{D37F9FAF-08EA-42A2-BB74-368A16F70BCA}" dt="2025-03-03T12:05:06.329" v="2" actId="47"/>
        <pc:sldMkLst>
          <pc:docMk/>
          <pc:sldMk cId="4276666161" sldId="910"/>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513508"/>
          </a:xfrm>
          <a:prstGeom prst="rect">
            <a:avLst/>
          </a:prstGeom>
        </p:spPr>
        <p:txBody>
          <a:bodyPr vert="horz" lIns="99048" tIns="49524" rIns="99048" bIns="49524" rtlCol="0"/>
          <a:lstStyle>
            <a:lvl1pPr algn="l">
              <a:defRPr sz="1300"/>
            </a:lvl1pPr>
          </a:lstStyle>
          <a:p>
            <a:endParaRPr lang="en-GB"/>
          </a:p>
        </p:txBody>
      </p:sp>
      <p:sp>
        <p:nvSpPr>
          <p:cNvPr id="3" name="Date Placeholder 2"/>
          <p:cNvSpPr>
            <a:spLocks noGrp="1"/>
          </p:cNvSpPr>
          <p:nvPr>
            <p:ph type="dt" idx="1"/>
          </p:nvPr>
        </p:nvSpPr>
        <p:spPr>
          <a:xfrm>
            <a:off x="4021294" y="0"/>
            <a:ext cx="3076363" cy="513508"/>
          </a:xfrm>
          <a:prstGeom prst="rect">
            <a:avLst/>
          </a:prstGeom>
        </p:spPr>
        <p:txBody>
          <a:bodyPr vert="horz" lIns="99048" tIns="49524" rIns="99048" bIns="49524" rtlCol="0"/>
          <a:lstStyle>
            <a:lvl1pPr algn="r">
              <a:defRPr sz="1300"/>
            </a:lvl1pPr>
          </a:lstStyle>
          <a:p>
            <a:fld id="{3F9BFB89-3D57-4B83-96D4-00F01651F977}" type="datetimeFigureOut">
              <a:rPr lang="en-GB" smtClean="0"/>
              <a:t>03/03/2025</a:t>
            </a:fld>
            <a:endParaRPr lang="en-GB"/>
          </a:p>
        </p:txBody>
      </p:sp>
      <p:sp>
        <p:nvSpPr>
          <p:cNvPr id="4" name="Slide Image Placeholder 3"/>
          <p:cNvSpPr>
            <a:spLocks noGrp="1" noRot="1" noChangeAspect="1"/>
          </p:cNvSpPr>
          <p:nvPr>
            <p:ph type="sldImg" idx="2"/>
          </p:nvPr>
        </p:nvSpPr>
        <p:spPr>
          <a:xfrm>
            <a:off x="479425" y="1279525"/>
            <a:ext cx="6140450" cy="3454400"/>
          </a:xfrm>
          <a:prstGeom prst="rect">
            <a:avLst/>
          </a:prstGeom>
          <a:noFill/>
          <a:ln w="12700">
            <a:solidFill>
              <a:prstClr val="black"/>
            </a:solidFill>
          </a:ln>
        </p:spPr>
        <p:txBody>
          <a:bodyPr vert="horz" lIns="99048" tIns="49524" rIns="99048" bIns="49524" rtlCol="0" anchor="ctr"/>
          <a:lstStyle/>
          <a:p>
            <a:endParaRPr lang="en-GB"/>
          </a:p>
        </p:txBody>
      </p:sp>
      <p:sp>
        <p:nvSpPr>
          <p:cNvPr id="5" name="Notes Placeholder 4"/>
          <p:cNvSpPr>
            <a:spLocks noGrp="1"/>
          </p:cNvSpPr>
          <p:nvPr>
            <p:ph type="body" sz="quarter" idx="3"/>
          </p:nvPr>
        </p:nvSpPr>
        <p:spPr>
          <a:xfrm>
            <a:off x="709930" y="4925407"/>
            <a:ext cx="5679440" cy="4029879"/>
          </a:xfrm>
          <a:prstGeom prst="rect">
            <a:avLst/>
          </a:prstGeom>
        </p:spPr>
        <p:txBody>
          <a:bodyPr vert="horz" lIns="99048" tIns="49524" rIns="99048" bIns="4952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721107"/>
            <a:ext cx="3076363" cy="513507"/>
          </a:xfrm>
          <a:prstGeom prst="rect">
            <a:avLst/>
          </a:prstGeom>
        </p:spPr>
        <p:txBody>
          <a:bodyPr vert="horz" lIns="99048" tIns="49524" rIns="99048" bIns="49524" rtlCol="0" anchor="b"/>
          <a:lstStyle>
            <a:lvl1pPr algn="l">
              <a:defRPr sz="1300"/>
            </a:lvl1pPr>
          </a:lstStyle>
          <a:p>
            <a:endParaRPr lang="en-GB"/>
          </a:p>
        </p:txBody>
      </p:sp>
      <p:sp>
        <p:nvSpPr>
          <p:cNvPr id="7" name="Slide Number Placeholder 6"/>
          <p:cNvSpPr>
            <a:spLocks noGrp="1"/>
          </p:cNvSpPr>
          <p:nvPr>
            <p:ph type="sldNum" sz="quarter" idx="5"/>
          </p:nvPr>
        </p:nvSpPr>
        <p:spPr>
          <a:xfrm>
            <a:off x="4021294" y="9721107"/>
            <a:ext cx="3076363" cy="513507"/>
          </a:xfrm>
          <a:prstGeom prst="rect">
            <a:avLst/>
          </a:prstGeom>
        </p:spPr>
        <p:txBody>
          <a:bodyPr vert="horz" lIns="99048" tIns="49524" rIns="99048" bIns="49524" rtlCol="0" anchor="b"/>
          <a:lstStyle>
            <a:lvl1pPr algn="r">
              <a:defRPr sz="1300"/>
            </a:lvl1pPr>
          </a:lstStyle>
          <a:p>
            <a:fld id="{BC595BF8-3C98-4114-A2B8-564D1E949E43}" type="slidenum">
              <a:rPr lang="en-GB" smtClean="0"/>
              <a:t>‹#›</a:t>
            </a:fld>
            <a:endParaRPr lang="en-GB"/>
          </a:p>
        </p:txBody>
      </p:sp>
    </p:spTree>
    <p:extLst>
      <p:ext uri="{BB962C8B-B14F-4D97-AF65-F5344CB8AC3E}">
        <p14:creationId xmlns:p14="http://schemas.microsoft.com/office/powerpoint/2010/main" val="3268710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32CAF4A-2082-4745-BB2D-7AA8979D277D}" type="slidenum">
              <a:rPr lang="en-GB" smtClean="0"/>
              <a:t>1</a:t>
            </a:fld>
            <a:endParaRPr lang="en-GB"/>
          </a:p>
        </p:txBody>
      </p:sp>
      <p:sp>
        <p:nvSpPr>
          <p:cNvPr id="5" name="Date Placeholder 4">
            <a:extLst>
              <a:ext uri="{FF2B5EF4-FFF2-40B4-BE49-F238E27FC236}">
                <a16:creationId xmlns:a16="http://schemas.microsoft.com/office/drawing/2014/main" id="{69B7F990-ABCC-419E-85FF-71DF619E8D27}"/>
              </a:ext>
            </a:extLst>
          </p:cNvPr>
          <p:cNvSpPr>
            <a:spLocks noGrp="1"/>
          </p:cNvSpPr>
          <p:nvPr>
            <p:ph type="dt" idx="1"/>
          </p:nvPr>
        </p:nvSpPr>
        <p:spPr/>
        <p:txBody>
          <a:bodyPr/>
          <a:lstStyle/>
          <a:p>
            <a:r>
              <a:rPr lang="en-GB"/>
              <a:t>.</a:t>
            </a:r>
          </a:p>
        </p:txBody>
      </p:sp>
      <p:sp>
        <p:nvSpPr>
          <p:cNvPr id="6" name="Footer Placeholder 5">
            <a:extLst>
              <a:ext uri="{FF2B5EF4-FFF2-40B4-BE49-F238E27FC236}">
                <a16:creationId xmlns:a16="http://schemas.microsoft.com/office/drawing/2014/main" id="{AC2BB55F-E526-4546-8B64-8F6467E3C705}"/>
              </a:ext>
            </a:extLst>
          </p:cNvPr>
          <p:cNvSpPr>
            <a:spLocks noGrp="1"/>
          </p:cNvSpPr>
          <p:nvPr>
            <p:ph type="ftr" sz="quarter" idx="4"/>
          </p:nvPr>
        </p:nvSpPr>
        <p:spPr/>
        <p:txBody>
          <a:bodyPr/>
          <a:lstStyle/>
          <a:p>
            <a:r>
              <a:rPr lang="en-GB"/>
              <a:t>CWGC Kantor Speakers Programme</a:t>
            </a:r>
          </a:p>
        </p:txBody>
      </p:sp>
      <p:sp>
        <p:nvSpPr>
          <p:cNvPr id="7" name="Header Placeholder 6">
            <a:extLst>
              <a:ext uri="{FF2B5EF4-FFF2-40B4-BE49-F238E27FC236}">
                <a16:creationId xmlns:a16="http://schemas.microsoft.com/office/drawing/2014/main" id="{5C07B3BA-13D9-410F-99ED-0879E7F5842B}"/>
              </a:ext>
            </a:extLst>
          </p:cNvPr>
          <p:cNvSpPr>
            <a:spLocks noGrp="1"/>
          </p:cNvSpPr>
          <p:nvPr>
            <p:ph type="hdr" sz="quarter"/>
          </p:nvPr>
        </p:nvSpPr>
        <p:spPr/>
        <p:txBody>
          <a:bodyPr/>
          <a:lstStyle/>
          <a:p>
            <a:r>
              <a:rPr lang="en-GB"/>
              <a:t>We are CWGC - Core presentation</a:t>
            </a:r>
          </a:p>
        </p:txBody>
      </p:sp>
    </p:spTree>
    <p:extLst>
      <p:ext uri="{BB962C8B-B14F-4D97-AF65-F5344CB8AC3E}">
        <p14:creationId xmlns:p14="http://schemas.microsoft.com/office/powerpoint/2010/main" val="42755864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41CEF3-4E33-1540-CF0B-F7D1D658B8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38DCA5-C84B-2F74-3AB5-75DCC9FBF84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0F19A0-81BB-2A79-1155-5D39F8984929}"/>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5A661D07-A255-1F31-480C-DF5FF9016FDB}"/>
              </a:ext>
            </a:extLst>
          </p:cNvPr>
          <p:cNvSpPr>
            <a:spLocks noGrp="1"/>
          </p:cNvSpPr>
          <p:nvPr>
            <p:ph type="sldNum" sz="quarter" idx="5"/>
          </p:nvPr>
        </p:nvSpPr>
        <p:spPr/>
        <p:txBody>
          <a:bodyPr/>
          <a:lstStyle/>
          <a:p>
            <a:fld id="{9DFED344-D1DD-419C-8571-3C56C16976E1}" type="slidenum">
              <a:rPr lang="en-GB" smtClean="0"/>
              <a:t>2</a:t>
            </a:fld>
            <a:endParaRPr lang="en-GB"/>
          </a:p>
        </p:txBody>
      </p:sp>
    </p:spTree>
    <p:extLst>
      <p:ext uri="{BB962C8B-B14F-4D97-AF65-F5344CB8AC3E}">
        <p14:creationId xmlns:p14="http://schemas.microsoft.com/office/powerpoint/2010/main" val="39957483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9666BB-88A6-EB83-4FF9-70CF4857BB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A2A12F-E501-171C-8AB1-4C282E795A1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5F58AE3-3BDD-6912-4A1C-5CD4F742AC81}"/>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E2E332B1-AC04-22B6-6BF1-02071B22D57A}"/>
              </a:ext>
            </a:extLst>
          </p:cNvPr>
          <p:cNvSpPr>
            <a:spLocks noGrp="1"/>
          </p:cNvSpPr>
          <p:nvPr>
            <p:ph type="sldNum" sz="quarter" idx="5"/>
          </p:nvPr>
        </p:nvSpPr>
        <p:spPr/>
        <p:txBody>
          <a:bodyPr/>
          <a:lstStyle/>
          <a:p>
            <a:fld id="{9DFED344-D1DD-419C-8571-3C56C16976E1}" type="slidenum">
              <a:rPr lang="en-GB" smtClean="0"/>
              <a:t>3</a:t>
            </a:fld>
            <a:endParaRPr lang="en-GB"/>
          </a:p>
        </p:txBody>
      </p:sp>
    </p:spTree>
    <p:extLst>
      <p:ext uri="{BB962C8B-B14F-4D97-AF65-F5344CB8AC3E}">
        <p14:creationId xmlns:p14="http://schemas.microsoft.com/office/powerpoint/2010/main" val="34198914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90478">
              <a:defRPr/>
            </a:pPr>
            <a:r>
              <a:rPr lang="en-GB" b="0" i="0" dirty="0">
                <a:solidFill>
                  <a:srgbClr val="494941"/>
                </a:solidFill>
                <a:effectLst/>
                <a:latin typeface="Quattrocento Sans" panose="020F0502020204030204" pitchFamily="34" charset="0"/>
              </a:rPr>
              <a:t>Image: Catherine Beale/SWNS</a:t>
            </a:r>
          </a:p>
          <a:p>
            <a:pPr defTabSz="990478">
              <a:defRPr/>
            </a:pPr>
            <a:endParaRPr lang="en-GB" dirty="0"/>
          </a:p>
        </p:txBody>
      </p:sp>
      <p:sp>
        <p:nvSpPr>
          <p:cNvPr id="4" name="Slide Number Placeholder 3"/>
          <p:cNvSpPr>
            <a:spLocks noGrp="1"/>
          </p:cNvSpPr>
          <p:nvPr>
            <p:ph type="sldNum" sz="quarter" idx="5"/>
          </p:nvPr>
        </p:nvSpPr>
        <p:spPr/>
        <p:txBody>
          <a:bodyPr/>
          <a:lstStyle/>
          <a:p>
            <a:fld id="{9DFED344-D1DD-419C-8571-3C56C16976E1}" type="slidenum">
              <a:rPr lang="en-GB" smtClean="0"/>
              <a:t>4</a:t>
            </a:fld>
            <a:endParaRPr lang="en-GB"/>
          </a:p>
        </p:txBody>
      </p:sp>
    </p:spTree>
    <p:extLst>
      <p:ext uri="{BB962C8B-B14F-4D97-AF65-F5344CB8AC3E}">
        <p14:creationId xmlns:p14="http://schemas.microsoft.com/office/powerpoint/2010/main" val="11114864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9B2DD9-F46E-FC50-FFED-46500FB5A5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B7D4E3-4215-0022-CB8F-A4FA4A245B0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C51AB7-1E20-B7D6-25A0-79B22C923D4D}"/>
              </a:ext>
            </a:extLst>
          </p:cNvPr>
          <p:cNvSpPr>
            <a:spLocks noGrp="1"/>
          </p:cNvSpPr>
          <p:nvPr>
            <p:ph type="body" idx="1"/>
          </p:nvPr>
        </p:nvSpPr>
        <p:spPr/>
        <p:txBody>
          <a:bodyPr/>
          <a:lstStyle/>
          <a:p>
            <a:pPr defTabSz="990478">
              <a:defRPr/>
            </a:pPr>
            <a:r>
              <a:rPr lang="en-GB" b="0" i="0" dirty="0">
                <a:solidFill>
                  <a:srgbClr val="494941"/>
                </a:solidFill>
                <a:effectLst/>
                <a:latin typeface="Quattrocento Sans" panose="020F0502020204030204" pitchFamily="34" charset="0"/>
              </a:rPr>
              <a:t>Image: Getty</a:t>
            </a:r>
          </a:p>
          <a:p>
            <a:pPr defTabSz="990478">
              <a:defRPr/>
            </a:pPr>
            <a:endParaRPr lang="en-GB" dirty="0"/>
          </a:p>
        </p:txBody>
      </p:sp>
      <p:sp>
        <p:nvSpPr>
          <p:cNvPr id="4" name="Slide Number Placeholder 3">
            <a:extLst>
              <a:ext uri="{FF2B5EF4-FFF2-40B4-BE49-F238E27FC236}">
                <a16:creationId xmlns:a16="http://schemas.microsoft.com/office/drawing/2014/main" id="{B746286F-36EB-8DE7-D676-0A999ABB7377}"/>
              </a:ext>
            </a:extLst>
          </p:cNvPr>
          <p:cNvSpPr>
            <a:spLocks noGrp="1"/>
          </p:cNvSpPr>
          <p:nvPr>
            <p:ph type="sldNum" sz="quarter" idx="5"/>
          </p:nvPr>
        </p:nvSpPr>
        <p:spPr/>
        <p:txBody>
          <a:bodyPr/>
          <a:lstStyle/>
          <a:p>
            <a:fld id="{9DFED344-D1DD-419C-8571-3C56C16976E1}" type="slidenum">
              <a:rPr lang="en-GB" smtClean="0"/>
              <a:t>5</a:t>
            </a:fld>
            <a:endParaRPr lang="en-GB"/>
          </a:p>
        </p:txBody>
      </p:sp>
    </p:spTree>
    <p:extLst>
      <p:ext uri="{BB962C8B-B14F-4D97-AF65-F5344CB8AC3E}">
        <p14:creationId xmlns:p14="http://schemas.microsoft.com/office/powerpoint/2010/main" val="21348347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7CAF13-5E75-4708-4500-26F0B19C82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5B8BC2B-8F06-7EFB-C4F7-978918DDC1E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BD6A0B9-3A3E-F52A-8278-24BF07EA7E9C}"/>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CFFF06C0-8E65-A56A-7530-454960AF31D0}"/>
              </a:ext>
            </a:extLst>
          </p:cNvPr>
          <p:cNvSpPr>
            <a:spLocks noGrp="1"/>
          </p:cNvSpPr>
          <p:nvPr>
            <p:ph type="sldNum" sz="quarter" idx="5"/>
          </p:nvPr>
        </p:nvSpPr>
        <p:spPr/>
        <p:txBody>
          <a:bodyPr/>
          <a:lstStyle/>
          <a:p>
            <a:fld id="{9DFED344-D1DD-419C-8571-3C56C16976E1}" type="slidenum">
              <a:rPr lang="en-GB" smtClean="0"/>
              <a:t>6</a:t>
            </a:fld>
            <a:endParaRPr lang="en-GB"/>
          </a:p>
        </p:txBody>
      </p:sp>
    </p:spTree>
    <p:extLst>
      <p:ext uri="{BB962C8B-B14F-4D97-AF65-F5344CB8AC3E}">
        <p14:creationId xmlns:p14="http://schemas.microsoft.com/office/powerpoint/2010/main" val="17256147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EFC861-6D11-67B6-062A-63EB55699C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30FB87-7059-C997-BE34-4D86EC326AD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0D294FD-5C53-D35F-04F8-C54283515C92}"/>
              </a:ext>
            </a:extLst>
          </p:cNvPr>
          <p:cNvSpPr>
            <a:spLocks noGrp="1"/>
          </p:cNvSpPr>
          <p:nvPr>
            <p:ph type="body" idx="1"/>
          </p:nvPr>
        </p:nvSpPr>
        <p:spPr/>
        <p:txBody>
          <a:bodyPr/>
          <a:lstStyle/>
          <a:p>
            <a:pPr defTabSz="990478">
              <a:defRPr/>
            </a:pPr>
            <a:r>
              <a:rPr lang="en-GB" b="0" i="0" dirty="0">
                <a:solidFill>
                  <a:srgbClr val="494941"/>
                </a:solidFill>
                <a:effectLst/>
                <a:latin typeface="Quattrocento Sans" panose="020F0502020204030204" pitchFamily="34" charset="0"/>
              </a:rPr>
              <a:t>Image: WRAC Association</a:t>
            </a:r>
          </a:p>
        </p:txBody>
      </p:sp>
      <p:sp>
        <p:nvSpPr>
          <p:cNvPr id="4" name="Slide Number Placeholder 3">
            <a:extLst>
              <a:ext uri="{FF2B5EF4-FFF2-40B4-BE49-F238E27FC236}">
                <a16:creationId xmlns:a16="http://schemas.microsoft.com/office/drawing/2014/main" id="{9B386B45-CBE3-075B-A747-E9B8803D97DE}"/>
              </a:ext>
            </a:extLst>
          </p:cNvPr>
          <p:cNvSpPr>
            <a:spLocks noGrp="1"/>
          </p:cNvSpPr>
          <p:nvPr>
            <p:ph type="sldNum" sz="quarter" idx="5"/>
          </p:nvPr>
        </p:nvSpPr>
        <p:spPr/>
        <p:txBody>
          <a:bodyPr/>
          <a:lstStyle/>
          <a:p>
            <a:fld id="{9DFED344-D1DD-419C-8571-3C56C16976E1}" type="slidenum">
              <a:rPr lang="en-GB" smtClean="0"/>
              <a:t>7</a:t>
            </a:fld>
            <a:endParaRPr lang="en-GB"/>
          </a:p>
        </p:txBody>
      </p:sp>
    </p:spTree>
    <p:extLst>
      <p:ext uri="{BB962C8B-B14F-4D97-AF65-F5344CB8AC3E}">
        <p14:creationId xmlns:p14="http://schemas.microsoft.com/office/powerpoint/2010/main" val="17345223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678A63-D9CA-EFA2-D99F-39CE02D55D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A3B642-AC19-8328-C707-7D9E319DB11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9CB4413-CDD7-B4E9-9D0F-F5C3F634E089}"/>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A35153D6-A414-9C64-9E33-B8ED0898BDA2}"/>
              </a:ext>
            </a:extLst>
          </p:cNvPr>
          <p:cNvSpPr>
            <a:spLocks noGrp="1"/>
          </p:cNvSpPr>
          <p:nvPr>
            <p:ph type="sldNum" sz="quarter" idx="5"/>
          </p:nvPr>
        </p:nvSpPr>
        <p:spPr/>
        <p:txBody>
          <a:bodyPr/>
          <a:lstStyle/>
          <a:p>
            <a:fld id="{9DFED344-D1DD-419C-8571-3C56C16976E1}" type="slidenum">
              <a:rPr lang="en-GB" smtClean="0"/>
              <a:t>8</a:t>
            </a:fld>
            <a:endParaRPr lang="en-GB"/>
          </a:p>
        </p:txBody>
      </p:sp>
    </p:spTree>
    <p:extLst>
      <p:ext uri="{BB962C8B-B14F-4D97-AF65-F5344CB8AC3E}">
        <p14:creationId xmlns:p14="http://schemas.microsoft.com/office/powerpoint/2010/main" val="1503360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0C4BF3-B843-7487-78B5-BA00A4C01D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754D6F-C31E-632C-FB7E-3D7B6BA0AAB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F12208F-B977-9382-6317-9B2D42F4422E}"/>
              </a:ext>
            </a:extLst>
          </p:cNvPr>
          <p:cNvSpPr>
            <a:spLocks noGrp="1"/>
          </p:cNvSpPr>
          <p:nvPr>
            <p:ph type="body" idx="1"/>
          </p:nvPr>
        </p:nvSpPr>
        <p:spPr/>
        <p:txBody>
          <a:bodyPr/>
          <a:lstStyle/>
          <a:p>
            <a:pPr defTabSz="990478">
              <a:defRPr/>
            </a:pPr>
            <a:r>
              <a:rPr lang="en-GB" dirty="0"/>
              <a:t>Image Credit: Unknown – obtained at Rochdale Online</a:t>
            </a:r>
          </a:p>
        </p:txBody>
      </p:sp>
      <p:sp>
        <p:nvSpPr>
          <p:cNvPr id="4" name="Slide Number Placeholder 3">
            <a:extLst>
              <a:ext uri="{FF2B5EF4-FFF2-40B4-BE49-F238E27FC236}">
                <a16:creationId xmlns:a16="http://schemas.microsoft.com/office/drawing/2014/main" id="{B26B7273-9EC3-A6F3-D5F8-4801B95A7FEB}"/>
              </a:ext>
            </a:extLst>
          </p:cNvPr>
          <p:cNvSpPr>
            <a:spLocks noGrp="1"/>
          </p:cNvSpPr>
          <p:nvPr>
            <p:ph type="sldNum" sz="quarter" idx="5"/>
          </p:nvPr>
        </p:nvSpPr>
        <p:spPr/>
        <p:txBody>
          <a:bodyPr/>
          <a:lstStyle/>
          <a:p>
            <a:fld id="{9DFED344-D1DD-419C-8571-3C56C16976E1}" type="slidenum">
              <a:rPr lang="en-GB" smtClean="0"/>
              <a:t>9</a:t>
            </a:fld>
            <a:endParaRPr lang="en-GB"/>
          </a:p>
        </p:txBody>
      </p:sp>
    </p:spTree>
    <p:extLst>
      <p:ext uri="{BB962C8B-B14F-4D97-AF65-F5344CB8AC3E}">
        <p14:creationId xmlns:p14="http://schemas.microsoft.com/office/powerpoint/2010/main" val="19912799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2AFD2B-7F1A-318B-390B-156CF98D92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583429-B3A4-1CE6-A865-99A77C32C75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5CBB6C-DA0D-788A-7B48-F1F35CF09C90}"/>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A48F3613-B8DA-F72A-0E65-2011782DFCDA}"/>
              </a:ext>
            </a:extLst>
          </p:cNvPr>
          <p:cNvSpPr>
            <a:spLocks noGrp="1"/>
          </p:cNvSpPr>
          <p:nvPr>
            <p:ph type="sldNum" sz="quarter" idx="5"/>
          </p:nvPr>
        </p:nvSpPr>
        <p:spPr/>
        <p:txBody>
          <a:bodyPr/>
          <a:lstStyle/>
          <a:p>
            <a:fld id="{9DFED344-D1DD-419C-8571-3C56C16976E1}" type="slidenum">
              <a:rPr lang="en-GB" smtClean="0"/>
              <a:t>10</a:t>
            </a:fld>
            <a:endParaRPr lang="en-GB"/>
          </a:p>
        </p:txBody>
      </p:sp>
    </p:spTree>
    <p:extLst>
      <p:ext uri="{BB962C8B-B14F-4D97-AF65-F5344CB8AC3E}">
        <p14:creationId xmlns:p14="http://schemas.microsoft.com/office/powerpoint/2010/main" val="27275144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C0929F-FEE0-DA0F-D475-52A059BB48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076533-A7AC-221C-6038-6A10820946C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778092A-EBCD-F40D-CB69-FD462A4336EB}"/>
              </a:ext>
            </a:extLst>
          </p:cNvPr>
          <p:cNvSpPr>
            <a:spLocks noGrp="1"/>
          </p:cNvSpPr>
          <p:nvPr>
            <p:ph type="body" idx="1"/>
          </p:nvPr>
        </p:nvSpPr>
        <p:spPr/>
        <p:txBody>
          <a:bodyPr/>
          <a:lstStyle/>
          <a:p>
            <a:pPr defTabSz="990478">
              <a:defRPr/>
            </a:pPr>
            <a:r>
              <a:rPr lang="en-GB" dirty="0"/>
              <a:t>Image Credit: Daily Mirror/BNA</a:t>
            </a:r>
          </a:p>
        </p:txBody>
      </p:sp>
      <p:sp>
        <p:nvSpPr>
          <p:cNvPr id="4" name="Slide Number Placeholder 3">
            <a:extLst>
              <a:ext uri="{FF2B5EF4-FFF2-40B4-BE49-F238E27FC236}">
                <a16:creationId xmlns:a16="http://schemas.microsoft.com/office/drawing/2014/main" id="{43420AC4-8673-952B-E82F-BA23E10FA1DE}"/>
              </a:ext>
            </a:extLst>
          </p:cNvPr>
          <p:cNvSpPr>
            <a:spLocks noGrp="1"/>
          </p:cNvSpPr>
          <p:nvPr>
            <p:ph type="sldNum" sz="quarter" idx="5"/>
          </p:nvPr>
        </p:nvSpPr>
        <p:spPr/>
        <p:txBody>
          <a:bodyPr/>
          <a:lstStyle/>
          <a:p>
            <a:fld id="{9DFED344-D1DD-419C-8571-3C56C16976E1}" type="slidenum">
              <a:rPr lang="en-GB" smtClean="0"/>
              <a:t>11</a:t>
            </a:fld>
            <a:endParaRPr lang="en-GB"/>
          </a:p>
        </p:txBody>
      </p:sp>
    </p:spTree>
    <p:extLst>
      <p:ext uri="{BB962C8B-B14F-4D97-AF65-F5344CB8AC3E}">
        <p14:creationId xmlns:p14="http://schemas.microsoft.com/office/powerpoint/2010/main" val="25882236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B44397-ECFA-69BF-8A5A-C29AE4DD5B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6ADC87-C37F-D865-8680-28AB041A86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0D37A6C-9CD1-9CCD-7306-3CB53B00746A}"/>
              </a:ext>
            </a:extLst>
          </p:cNvPr>
          <p:cNvSpPr>
            <a:spLocks noGrp="1"/>
          </p:cNvSpPr>
          <p:nvPr>
            <p:ph type="body" idx="1"/>
          </p:nvPr>
        </p:nvSpPr>
        <p:spPr/>
        <p:txBody>
          <a:bodyPr/>
          <a:lstStyle/>
          <a:p>
            <a:pPr defTabSz="990478">
              <a:defRPr/>
            </a:pPr>
            <a:r>
              <a:rPr lang="en-GB" dirty="0"/>
              <a:t>Image Credit: Unknown – obtained at cwgc.org</a:t>
            </a:r>
          </a:p>
        </p:txBody>
      </p:sp>
      <p:sp>
        <p:nvSpPr>
          <p:cNvPr id="4" name="Slide Number Placeholder 3">
            <a:extLst>
              <a:ext uri="{FF2B5EF4-FFF2-40B4-BE49-F238E27FC236}">
                <a16:creationId xmlns:a16="http://schemas.microsoft.com/office/drawing/2014/main" id="{16D0BBB7-03A6-FC67-2007-E01EF8573139}"/>
              </a:ext>
            </a:extLst>
          </p:cNvPr>
          <p:cNvSpPr>
            <a:spLocks noGrp="1"/>
          </p:cNvSpPr>
          <p:nvPr>
            <p:ph type="sldNum" sz="quarter" idx="5"/>
          </p:nvPr>
        </p:nvSpPr>
        <p:spPr/>
        <p:txBody>
          <a:bodyPr/>
          <a:lstStyle/>
          <a:p>
            <a:fld id="{9DFED344-D1DD-419C-8571-3C56C16976E1}" type="slidenum">
              <a:rPr lang="en-GB" smtClean="0"/>
              <a:t>12</a:t>
            </a:fld>
            <a:endParaRPr lang="en-GB"/>
          </a:p>
        </p:txBody>
      </p:sp>
    </p:spTree>
    <p:extLst>
      <p:ext uri="{BB962C8B-B14F-4D97-AF65-F5344CB8AC3E}">
        <p14:creationId xmlns:p14="http://schemas.microsoft.com/office/powerpoint/2010/main" val="17376962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88FDBD-CE59-1CF0-BC3C-8C0008D00B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F467CF-BD54-ED17-10C4-F575B25C8F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5DCBE09-872C-2BA3-3351-D8A4E1784BEB}"/>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117DCD5D-3245-3491-096C-EFD8A70B7C4C}"/>
              </a:ext>
            </a:extLst>
          </p:cNvPr>
          <p:cNvSpPr>
            <a:spLocks noGrp="1"/>
          </p:cNvSpPr>
          <p:nvPr>
            <p:ph type="sldNum" sz="quarter" idx="5"/>
          </p:nvPr>
        </p:nvSpPr>
        <p:spPr/>
        <p:txBody>
          <a:bodyPr/>
          <a:lstStyle/>
          <a:p>
            <a:fld id="{9DFED344-D1DD-419C-8571-3C56C16976E1}" type="slidenum">
              <a:rPr lang="en-GB" smtClean="0"/>
              <a:t>13</a:t>
            </a:fld>
            <a:endParaRPr lang="en-GB"/>
          </a:p>
        </p:txBody>
      </p:sp>
    </p:spTree>
    <p:extLst>
      <p:ext uri="{BB962C8B-B14F-4D97-AF65-F5344CB8AC3E}">
        <p14:creationId xmlns:p14="http://schemas.microsoft.com/office/powerpoint/2010/main" val="36906455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F67E14-348D-8277-E4CD-DD6C543670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028BD4-A669-BDD4-CECF-AE798108F35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9F9D8F1-80BA-CED4-C3E5-9E83CA72D047}"/>
              </a:ext>
            </a:extLst>
          </p:cNvPr>
          <p:cNvSpPr>
            <a:spLocks noGrp="1"/>
          </p:cNvSpPr>
          <p:nvPr>
            <p:ph type="body" idx="1"/>
          </p:nvPr>
        </p:nvSpPr>
        <p:spPr/>
        <p:txBody>
          <a:bodyPr/>
          <a:lstStyle/>
          <a:p>
            <a:pPr defTabSz="990478">
              <a:defRPr/>
            </a:pPr>
            <a:r>
              <a:rPr lang="en-GB" dirty="0"/>
              <a:t>Image Credit: Daily Mirror/BNA</a:t>
            </a:r>
          </a:p>
        </p:txBody>
      </p:sp>
      <p:sp>
        <p:nvSpPr>
          <p:cNvPr id="4" name="Slide Number Placeholder 3">
            <a:extLst>
              <a:ext uri="{FF2B5EF4-FFF2-40B4-BE49-F238E27FC236}">
                <a16:creationId xmlns:a16="http://schemas.microsoft.com/office/drawing/2014/main" id="{398D6745-5620-76B9-EE68-BB76C180197E}"/>
              </a:ext>
            </a:extLst>
          </p:cNvPr>
          <p:cNvSpPr>
            <a:spLocks noGrp="1"/>
          </p:cNvSpPr>
          <p:nvPr>
            <p:ph type="sldNum" sz="quarter" idx="5"/>
          </p:nvPr>
        </p:nvSpPr>
        <p:spPr/>
        <p:txBody>
          <a:bodyPr/>
          <a:lstStyle/>
          <a:p>
            <a:fld id="{9DFED344-D1DD-419C-8571-3C56C16976E1}" type="slidenum">
              <a:rPr lang="en-GB" smtClean="0"/>
              <a:t>14</a:t>
            </a:fld>
            <a:endParaRPr lang="en-GB"/>
          </a:p>
        </p:txBody>
      </p:sp>
    </p:spTree>
    <p:extLst>
      <p:ext uri="{BB962C8B-B14F-4D97-AF65-F5344CB8AC3E}">
        <p14:creationId xmlns:p14="http://schemas.microsoft.com/office/powerpoint/2010/main" val="17337078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EE9D9F-5028-A7FA-C0D3-75E5BE573B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B0C1B8-22A0-0633-6412-DFE9C808D26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B186CFB-A403-392E-5090-A16E0670703E}"/>
              </a:ext>
            </a:extLst>
          </p:cNvPr>
          <p:cNvSpPr>
            <a:spLocks noGrp="1"/>
          </p:cNvSpPr>
          <p:nvPr>
            <p:ph type="body" idx="1"/>
          </p:nvPr>
        </p:nvSpPr>
        <p:spPr/>
        <p:txBody>
          <a:bodyPr/>
          <a:lstStyle/>
          <a:p>
            <a:pPr defTabSz="990478">
              <a:defRPr/>
            </a:pPr>
            <a:r>
              <a:rPr lang="en-GB" dirty="0"/>
              <a:t>Image Credit: unknown</a:t>
            </a:r>
          </a:p>
        </p:txBody>
      </p:sp>
      <p:sp>
        <p:nvSpPr>
          <p:cNvPr id="4" name="Slide Number Placeholder 3">
            <a:extLst>
              <a:ext uri="{FF2B5EF4-FFF2-40B4-BE49-F238E27FC236}">
                <a16:creationId xmlns:a16="http://schemas.microsoft.com/office/drawing/2014/main" id="{40C5E3B7-C39C-AD49-D684-0089AC433605}"/>
              </a:ext>
            </a:extLst>
          </p:cNvPr>
          <p:cNvSpPr>
            <a:spLocks noGrp="1"/>
          </p:cNvSpPr>
          <p:nvPr>
            <p:ph type="sldNum" sz="quarter" idx="5"/>
          </p:nvPr>
        </p:nvSpPr>
        <p:spPr/>
        <p:txBody>
          <a:bodyPr/>
          <a:lstStyle/>
          <a:p>
            <a:fld id="{9DFED344-D1DD-419C-8571-3C56C16976E1}" type="slidenum">
              <a:rPr lang="en-GB" smtClean="0"/>
              <a:t>15</a:t>
            </a:fld>
            <a:endParaRPr lang="en-GB"/>
          </a:p>
        </p:txBody>
      </p:sp>
    </p:spTree>
    <p:extLst>
      <p:ext uri="{BB962C8B-B14F-4D97-AF65-F5344CB8AC3E}">
        <p14:creationId xmlns:p14="http://schemas.microsoft.com/office/powerpoint/2010/main" val="15604570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95AF9B-173D-A3D2-309E-210DFF6412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05C725-9DEA-5701-E1FF-C7058E5789C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2A12ED9-40C3-6AF2-C2AC-F9319EB159BA}"/>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8D326891-4B53-3D88-F5A2-BB8310253E76}"/>
              </a:ext>
            </a:extLst>
          </p:cNvPr>
          <p:cNvSpPr>
            <a:spLocks noGrp="1"/>
          </p:cNvSpPr>
          <p:nvPr>
            <p:ph type="sldNum" sz="quarter" idx="5"/>
          </p:nvPr>
        </p:nvSpPr>
        <p:spPr/>
        <p:txBody>
          <a:bodyPr/>
          <a:lstStyle/>
          <a:p>
            <a:fld id="{9DFED344-D1DD-419C-8571-3C56C16976E1}" type="slidenum">
              <a:rPr lang="en-GB" smtClean="0"/>
              <a:t>16</a:t>
            </a:fld>
            <a:endParaRPr lang="en-GB"/>
          </a:p>
        </p:txBody>
      </p:sp>
    </p:spTree>
    <p:extLst>
      <p:ext uri="{BB962C8B-B14F-4D97-AF65-F5344CB8AC3E}">
        <p14:creationId xmlns:p14="http://schemas.microsoft.com/office/powerpoint/2010/main" val="39507122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70A6AB-6830-B9EA-E67F-5F2D3949F6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73BE02-9B43-4A59-7A39-9062F6462DF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5FAF847-F229-94B6-1E98-76BF1A31B349}"/>
              </a:ext>
            </a:extLst>
          </p:cNvPr>
          <p:cNvSpPr>
            <a:spLocks noGrp="1"/>
          </p:cNvSpPr>
          <p:nvPr>
            <p:ph type="body" idx="1"/>
          </p:nvPr>
        </p:nvSpPr>
        <p:spPr/>
        <p:txBody>
          <a:bodyPr/>
          <a:lstStyle/>
          <a:p>
            <a:pPr defTabSz="990478">
              <a:defRPr/>
            </a:pPr>
            <a:r>
              <a:rPr lang="en-GB" dirty="0"/>
              <a:t>Image Credit: Unknown but located at Remember the Fallen</a:t>
            </a:r>
          </a:p>
        </p:txBody>
      </p:sp>
      <p:sp>
        <p:nvSpPr>
          <p:cNvPr id="4" name="Slide Number Placeholder 3">
            <a:extLst>
              <a:ext uri="{FF2B5EF4-FFF2-40B4-BE49-F238E27FC236}">
                <a16:creationId xmlns:a16="http://schemas.microsoft.com/office/drawing/2014/main" id="{EE017725-CC0F-631F-1C5D-262AC758AD53}"/>
              </a:ext>
            </a:extLst>
          </p:cNvPr>
          <p:cNvSpPr>
            <a:spLocks noGrp="1"/>
          </p:cNvSpPr>
          <p:nvPr>
            <p:ph type="sldNum" sz="quarter" idx="5"/>
          </p:nvPr>
        </p:nvSpPr>
        <p:spPr/>
        <p:txBody>
          <a:bodyPr/>
          <a:lstStyle/>
          <a:p>
            <a:fld id="{9DFED344-D1DD-419C-8571-3C56C16976E1}" type="slidenum">
              <a:rPr lang="en-GB" smtClean="0"/>
              <a:t>17</a:t>
            </a:fld>
            <a:endParaRPr lang="en-GB"/>
          </a:p>
        </p:txBody>
      </p:sp>
    </p:spTree>
    <p:extLst>
      <p:ext uri="{BB962C8B-B14F-4D97-AF65-F5344CB8AC3E}">
        <p14:creationId xmlns:p14="http://schemas.microsoft.com/office/powerpoint/2010/main" val="2786389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6B2B22-C8EB-87E3-7273-58A9BFAAB6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5B78DF-85A1-87EE-B709-5FA16B1CF70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1551BD6-45BC-E073-B8FF-E9E240374BDD}"/>
              </a:ext>
            </a:extLst>
          </p:cNvPr>
          <p:cNvSpPr>
            <a:spLocks noGrp="1"/>
          </p:cNvSpPr>
          <p:nvPr>
            <p:ph type="body" idx="1"/>
          </p:nvPr>
        </p:nvSpPr>
        <p:spPr/>
        <p:txBody>
          <a:bodyPr/>
          <a:lstStyle/>
          <a:p>
            <a:pPr defTabSz="990478">
              <a:defRPr/>
            </a:pPr>
            <a:r>
              <a:rPr lang="en-GB" dirty="0"/>
              <a:t>Image Credit: Christine Cranfield</a:t>
            </a:r>
          </a:p>
        </p:txBody>
      </p:sp>
      <p:sp>
        <p:nvSpPr>
          <p:cNvPr id="4" name="Slide Number Placeholder 3">
            <a:extLst>
              <a:ext uri="{FF2B5EF4-FFF2-40B4-BE49-F238E27FC236}">
                <a16:creationId xmlns:a16="http://schemas.microsoft.com/office/drawing/2014/main" id="{D7E09738-5933-1235-73E1-6BE59A90B8C4}"/>
              </a:ext>
            </a:extLst>
          </p:cNvPr>
          <p:cNvSpPr>
            <a:spLocks noGrp="1"/>
          </p:cNvSpPr>
          <p:nvPr>
            <p:ph type="sldNum" sz="quarter" idx="5"/>
          </p:nvPr>
        </p:nvSpPr>
        <p:spPr/>
        <p:txBody>
          <a:bodyPr/>
          <a:lstStyle/>
          <a:p>
            <a:fld id="{9DFED344-D1DD-419C-8571-3C56C16976E1}" type="slidenum">
              <a:rPr lang="en-GB" smtClean="0"/>
              <a:t>18</a:t>
            </a:fld>
            <a:endParaRPr lang="en-GB"/>
          </a:p>
        </p:txBody>
      </p:sp>
    </p:spTree>
    <p:extLst>
      <p:ext uri="{BB962C8B-B14F-4D97-AF65-F5344CB8AC3E}">
        <p14:creationId xmlns:p14="http://schemas.microsoft.com/office/powerpoint/2010/main" val="36099196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8CBCE2-6FFE-06F5-0C86-DD2298EC81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5996CF-0BF0-3B2C-4497-ADEA7E421F4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41A1561-2A16-D21F-F8B4-35187D0EB54D}"/>
              </a:ext>
            </a:extLst>
          </p:cNvPr>
          <p:cNvSpPr>
            <a:spLocks noGrp="1"/>
          </p:cNvSpPr>
          <p:nvPr>
            <p:ph type="body" idx="1"/>
          </p:nvPr>
        </p:nvSpPr>
        <p:spPr/>
        <p:txBody>
          <a:bodyPr/>
          <a:lstStyle/>
          <a:p>
            <a:pPr defTabSz="990478">
              <a:defRPr/>
            </a:pPr>
            <a:r>
              <a:rPr lang="en-GB" dirty="0"/>
              <a:t>Image</a:t>
            </a:r>
            <a:r>
              <a:rPr lang="en-GB" sz="1200" dirty="0">
                <a:latin typeface="Open Sans Light" panose="020B0306030504020204" pitchFamily="34" charset="0"/>
                <a:ea typeface="Open Sans Light" panose="020B0306030504020204" pitchFamily="34" charset="0"/>
                <a:cs typeface="Open Sans Light" panose="020B0306030504020204" pitchFamily="34" charset="0"/>
              </a:rPr>
              <a:t>:</a:t>
            </a:r>
            <a:r>
              <a:rPr lang="en-GB" dirty="0"/>
              <a:t> Credit: AWM</a:t>
            </a:r>
          </a:p>
        </p:txBody>
      </p:sp>
      <p:sp>
        <p:nvSpPr>
          <p:cNvPr id="4" name="Slide Number Placeholder 3">
            <a:extLst>
              <a:ext uri="{FF2B5EF4-FFF2-40B4-BE49-F238E27FC236}">
                <a16:creationId xmlns:a16="http://schemas.microsoft.com/office/drawing/2014/main" id="{5D375C57-E6F9-84E6-A566-636A81C70179}"/>
              </a:ext>
            </a:extLst>
          </p:cNvPr>
          <p:cNvSpPr>
            <a:spLocks noGrp="1"/>
          </p:cNvSpPr>
          <p:nvPr>
            <p:ph type="sldNum" sz="quarter" idx="5"/>
          </p:nvPr>
        </p:nvSpPr>
        <p:spPr/>
        <p:txBody>
          <a:bodyPr/>
          <a:lstStyle/>
          <a:p>
            <a:fld id="{9DFED344-D1DD-419C-8571-3C56C16976E1}" type="slidenum">
              <a:rPr lang="en-GB" smtClean="0"/>
              <a:t>19</a:t>
            </a:fld>
            <a:endParaRPr lang="en-GB"/>
          </a:p>
        </p:txBody>
      </p:sp>
    </p:spTree>
    <p:extLst>
      <p:ext uri="{BB962C8B-B14F-4D97-AF65-F5344CB8AC3E}">
        <p14:creationId xmlns:p14="http://schemas.microsoft.com/office/powerpoint/2010/main" val="14674013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F978E3-7525-5685-8D4B-6E2027D801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12FC38-91B9-56A7-6490-A52F63FA232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1D91E88-B0F7-F831-4855-B2FDE30F40FC}"/>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4D3FB717-452F-5D44-7D35-0B4842ACBE92}"/>
              </a:ext>
            </a:extLst>
          </p:cNvPr>
          <p:cNvSpPr>
            <a:spLocks noGrp="1"/>
          </p:cNvSpPr>
          <p:nvPr>
            <p:ph type="sldNum" sz="quarter" idx="5"/>
          </p:nvPr>
        </p:nvSpPr>
        <p:spPr/>
        <p:txBody>
          <a:bodyPr/>
          <a:lstStyle/>
          <a:p>
            <a:fld id="{9DFED344-D1DD-419C-8571-3C56C16976E1}" type="slidenum">
              <a:rPr lang="en-GB" smtClean="0"/>
              <a:t>20</a:t>
            </a:fld>
            <a:endParaRPr lang="en-GB"/>
          </a:p>
        </p:txBody>
      </p:sp>
    </p:spTree>
    <p:extLst>
      <p:ext uri="{BB962C8B-B14F-4D97-AF65-F5344CB8AC3E}">
        <p14:creationId xmlns:p14="http://schemas.microsoft.com/office/powerpoint/2010/main" val="25811437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9E257C-54E5-C7B4-78FD-9DAB045936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F285D8-C4C2-399E-B6A2-4A8CDD8DCBB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676B08-E657-98E6-3A2F-9CF06B9C50AD}"/>
              </a:ext>
            </a:extLst>
          </p:cNvPr>
          <p:cNvSpPr>
            <a:spLocks noGrp="1"/>
          </p:cNvSpPr>
          <p:nvPr>
            <p:ph type="body" idx="1"/>
          </p:nvPr>
        </p:nvSpPr>
        <p:spPr/>
        <p:txBody>
          <a:bodyPr/>
          <a:lstStyle/>
          <a:p>
            <a:pPr defTabSz="990478">
              <a:defRPr/>
            </a:pPr>
            <a:r>
              <a:rPr lang="en-GB" dirty="0"/>
              <a:t>Photo credit – Public Domain</a:t>
            </a:r>
          </a:p>
        </p:txBody>
      </p:sp>
      <p:sp>
        <p:nvSpPr>
          <p:cNvPr id="4" name="Slide Number Placeholder 3">
            <a:extLst>
              <a:ext uri="{FF2B5EF4-FFF2-40B4-BE49-F238E27FC236}">
                <a16:creationId xmlns:a16="http://schemas.microsoft.com/office/drawing/2014/main" id="{C071758A-F41D-2FAB-3AA8-B976B78CFC5B}"/>
              </a:ext>
            </a:extLst>
          </p:cNvPr>
          <p:cNvSpPr>
            <a:spLocks noGrp="1"/>
          </p:cNvSpPr>
          <p:nvPr>
            <p:ph type="sldNum" sz="quarter" idx="5"/>
          </p:nvPr>
        </p:nvSpPr>
        <p:spPr/>
        <p:txBody>
          <a:bodyPr/>
          <a:lstStyle/>
          <a:p>
            <a:fld id="{9DFED344-D1DD-419C-8571-3C56C16976E1}" type="slidenum">
              <a:rPr lang="en-GB" smtClean="0"/>
              <a:t>21</a:t>
            </a:fld>
            <a:endParaRPr lang="en-GB"/>
          </a:p>
        </p:txBody>
      </p:sp>
    </p:spTree>
    <p:extLst>
      <p:ext uri="{BB962C8B-B14F-4D97-AF65-F5344CB8AC3E}">
        <p14:creationId xmlns:p14="http://schemas.microsoft.com/office/powerpoint/2010/main" val="44934616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3EF32B-CEBF-D227-1579-B74A1AE58D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5CFD5F-8F8F-675A-D5FA-9D2694DAF12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4661490-F120-8131-9997-01715DB01472}"/>
              </a:ext>
            </a:extLst>
          </p:cNvPr>
          <p:cNvSpPr>
            <a:spLocks noGrp="1"/>
          </p:cNvSpPr>
          <p:nvPr>
            <p:ph type="body" idx="1"/>
          </p:nvPr>
        </p:nvSpPr>
        <p:spPr/>
        <p:txBody>
          <a:bodyPr/>
          <a:lstStyle/>
          <a:p>
            <a:pPr defTabSz="990478">
              <a:defRPr/>
            </a:pPr>
            <a:r>
              <a:rPr lang="en-GB" dirty="0"/>
              <a:t>Photo credit – IWM</a:t>
            </a:r>
          </a:p>
        </p:txBody>
      </p:sp>
      <p:sp>
        <p:nvSpPr>
          <p:cNvPr id="4" name="Slide Number Placeholder 3">
            <a:extLst>
              <a:ext uri="{FF2B5EF4-FFF2-40B4-BE49-F238E27FC236}">
                <a16:creationId xmlns:a16="http://schemas.microsoft.com/office/drawing/2014/main" id="{DB2AD9A9-7D98-5087-3E95-DC33DF85DAD9}"/>
              </a:ext>
            </a:extLst>
          </p:cNvPr>
          <p:cNvSpPr>
            <a:spLocks noGrp="1"/>
          </p:cNvSpPr>
          <p:nvPr>
            <p:ph type="sldNum" sz="quarter" idx="5"/>
          </p:nvPr>
        </p:nvSpPr>
        <p:spPr/>
        <p:txBody>
          <a:bodyPr/>
          <a:lstStyle/>
          <a:p>
            <a:fld id="{9DFED344-D1DD-419C-8571-3C56C16976E1}" type="slidenum">
              <a:rPr lang="en-GB" smtClean="0"/>
              <a:t>22</a:t>
            </a:fld>
            <a:endParaRPr lang="en-GB"/>
          </a:p>
        </p:txBody>
      </p:sp>
    </p:spTree>
    <p:extLst>
      <p:ext uri="{BB962C8B-B14F-4D97-AF65-F5344CB8AC3E}">
        <p14:creationId xmlns:p14="http://schemas.microsoft.com/office/powerpoint/2010/main" val="43284848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1CFD08-6A96-7779-DEFE-7E7A637D50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F6C1B6-5F14-D9B1-B9C4-0967101518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79B83F2-4BFF-C6EE-DE68-6C4230D68CE9}"/>
              </a:ext>
            </a:extLst>
          </p:cNvPr>
          <p:cNvSpPr>
            <a:spLocks noGrp="1"/>
          </p:cNvSpPr>
          <p:nvPr>
            <p:ph type="body" idx="1"/>
          </p:nvPr>
        </p:nvSpPr>
        <p:spPr/>
        <p:txBody>
          <a:bodyPr/>
          <a:lstStyle/>
          <a:p>
            <a:pPr defTabSz="990478">
              <a:defRPr/>
            </a:pPr>
            <a:r>
              <a:rPr lang="en-GB" dirty="0"/>
              <a:t>Photo credit – CWGC Stanley Military Cemetery Hong Kong</a:t>
            </a:r>
          </a:p>
        </p:txBody>
      </p:sp>
      <p:sp>
        <p:nvSpPr>
          <p:cNvPr id="4" name="Slide Number Placeholder 3">
            <a:extLst>
              <a:ext uri="{FF2B5EF4-FFF2-40B4-BE49-F238E27FC236}">
                <a16:creationId xmlns:a16="http://schemas.microsoft.com/office/drawing/2014/main" id="{3E4A74BD-394B-1087-5FF7-A62B08EB4224}"/>
              </a:ext>
            </a:extLst>
          </p:cNvPr>
          <p:cNvSpPr>
            <a:spLocks noGrp="1"/>
          </p:cNvSpPr>
          <p:nvPr>
            <p:ph type="sldNum" sz="quarter" idx="5"/>
          </p:nvPr>
        </p:nvSpPr>
        <p:spPr/>
        <p:txBody>
          <a:bodyPr/>
          <a:lstStyle/>
          <a:p>
            <a:fld id="{9DFED344-D1DD-419C-8571-3C56C16976E1}" type="slidenum">
              <a:rPr lang="en-GB" smtClean="0"/>
              <a:t>23</a:t>
            </a:fld>
            <a:endParaRPr lang="en-GB"/>
          </a:p>
        </p:txBody>
      </p:sp>
    </p:spTree>
    <p:extLst>
      <p:ext uri="{BB962C8B-B14F-4D97-AF65-F5344CB8AC3E}">
        <p14:creationId xmlns:p14="http://schemas.microsoft.com/office/powerpoint/2010/main" val="279717291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7FE96F-59E8-C8AE-C15C-282430D4FF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F3389E-DDE5-A4B5-88A0-CC7FAE1073F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39E19CE-1C20-CAB9-FE11-9EC242BAABBC}"/>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125C0631-ED99-F320-2AAC-34C60D48F42B}"/>
              </a:ext>
            </a:extLst>
          </p:cNvPr>
          <p:cNvSpPr>
            <a:spLocks noGrp="1"/>
          </p:cNvSpPr>
          <p:nvPr>
            <p:ph type="sldNum" sz="quarter" idx="5"/>
          </p:nvPr>
        </p:nvSpPr>
        <p:spPr/>
        <p:txBody>
          <a:bodyPr/>
          <a:lstStyle/>
          <a:p>
            <a:fld id="{9DFED344-D1DD-419C-8571-3C56C16976E1}" type="slidenum">
              <a:rPr lang="en-GB" smtClean="0"/>
              <a:t>24</a:t>
            </a:fld>
            <a:endParaRPr lang="en-GB"/>
          </a:p>
        </p:txBody>
      </p:sp>
    </p:spTree>
    <p:extLst>
      <p:ext uri="{BB962C8B-B14F-4D97-AF65-F5344CB8AC3E}">
        <p14:creationId xmlns:p14="http://schemas.microsoft.com/office/powerpoint/2010/main" val="32418430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C62CEC-057E-0EDF-676D-F967714C9A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0A9CEE-73B0-770D-8C38-56242394F20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949E15E-8B0B-5A64-17C1-C0B8F4D94EFC}"/>
              </a:ext>
            </a:extLst>
          </p:cNvPr>
          <p:cNvSpPr>
            <a:spLocks noGrp="1"/>
          </p:cNvSpPr>
          <p:nvPr>
            <p:ph type="body" idx="1"/>
          </p:nvPr>
        </p:nvSpPr>
        <p:spPr/>
        <p:txBody>
          <a:bodyPr/>
          <a:lstStyle/>
          <a:p>
            <a:pPr defTabSz="990478">
              <a:defRPr/>
            </a:pPr>
            <a:r>
              <a:rPr lang="en-GB" dirty="0"/>
              <a:t>Photo credit: unknown</a:t>
            </a:r>
          </a:p>
        </p:txBody>
      </p:sp>
      <p:sp>
        <p:nvSpPr>
          <p:cNvPr id="4" name="Slide Number Placeholder 3">
            <a:extLst>
              <a:ext uri="{FF2B5EF4-FFF2-40B4-BE49-F238E27FC236}">
                <a16:creationId xmlns:a16="http://schemas.microsoft.com/office/drawing/2014/main" id="{698BD8DE-4398-635E-F494-1CB1423BBAB3}"/>
              </a:ext>
            </a:extLst>
          </p:cNvPr>
          <p:cNvSpPr>
            <a:spLocks noGrp="1"/>
          </p:cNvSpPr>
          <p:nvPr>
            <p:ph type="sldNum" sz="quarter" idx="5"/>
          </p:nvPr>
        </p:nvSpPr>
        <p:spPr/>
        <p:txBody>
          <a:bodyPr/>
          <a:lstStyle/>
          <a:p>
            <a:fld id="{9DFED344-D1DD-419C-8571-3C56C16976E1}" type="slidenum">
              <a:rPr lang="en-GB" smtClean="0"/>
              <a:t>25</a:t>
            </a:fld>
            <a:endParaRPr lang="en-GB"/>
          </a:p>
        </p:txBody>
      </p:sp>
    </p:spTree>
    <p:extLst>
      <p:ext uri="{BB962C8B-B14F-4D97-AF65-F5344CB8AC3E}">
        <p14:creationId xmlns:p14="http://schemas.microsoft.com/office/powerpoint/2010/main" val="82890066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90478">
              <a:defRPr/>
            </a:pPr>
            <a:r>
              <a:rPr lang="en-GB" dirty="0"/>
              <a:t>Photo credit – Bryan Jones &amp; Taylor Family</a:t>
            </a:r>
          </a:p>
        </p:txBody>
      </p:sp>
      <p:sp>
        <p:nvSpPr>
          <p:cNvPr id="4" name="Slide Number Placeholder 3"/>
          <p:cNvSpPr>
            <a:spLocks noGrp="1"/>
          </p:cNvSpPr>
          <p:nvPr>
            <p:ph type="sldNum" sz="quarter" idx="5"/>
          </p:nvPr>
        </p:nvSpPr>
        <p:spPr/>
        <p:txBody>
          <a:bodyPr/>
          <a:lstStyle/>
          <a:p>
            <a:fld id="{9DFED344-D1DD-419C-8571-3C56C16976E1}" type="slidenum">
              <a:rPr lang="en-GB" smtClean="0"/>
              <a:t>26</a:t>
            </a:fld>
            <a:endParaRPr lang="en-GB"/>
          </a:p>
        </p:txBody>
      </p:sp>
    </p:spTree>
    <p:extLst>
      <p:ext uri="{BB962C8B-B14F-4D97-AF65-F5344CB8AC3E}">
        <p14:creationId xmlns:p14="http://schemas.microsoft.com/office/powerpoint/2010/main" val="5451797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FD2F6D-EE44-4E03-BC6C-B587E1D1C21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7DAA94CD-24F7-4C37-B1B9-96EB79022D5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72FC1AF7-CA33-4977-8F68-C21B7405E067}"/>
              </a:ext>
            </a:extLst>
          </p:cNvPr>
          <p:cNvSpPr>
            <a:spLocks noGrp="1"/>
          </p:cNvSpPr>
          <p:nvPr>
            <p:ph type="dt" sz="half" idx="10"/>
          </p:nvPr>
        </p:nvSpPr>
        <p:spPr/>
        <p:txBody>
          <a:bodyPr/>
          <a:lstStyle/>
          <a:p>
            <a:fld id="{975A85E2-CFBB-4D50-9D80-A11FD063E462}" type="datetimeFigureOut">
              <a:rPr lang="en-GB" smtClean="0"/>
              <a:t>03/03/2025</a:t>
            </a:fld>
            <a:endParaRPr lang="en-GB"/>
          </a:p>
        </p:txBody>
      </p:sp>
      <p:sp>
        <p:nvSpPr>
          <p:cNvPr id="5" name="Footer Placeholder 4">
            <a:extLst>
              <a:ext uri="{FF2B5EF4-FFF2-40B4-BE49-F238E27FC236}">
                <a16:creationId xmlns:a16="http://schemas.microsoft.com/office/drawing/2014/main" id="{47C31216-4325-413D-AF23-109A6CC7D3E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290AE3B-A41A-4D63-94C6-4006C60D503B}"/>
              </a:ext>
            </a:extLst>
          </p:cNvPr>
          <p:cNvSpPr>
            <a:spLocks noGrp="1"/>
          </p:cNvSpPr>
          <p:nvPr>
            <p:ph type="sldNum" sz="quarter" idx="12"/>
          </p:nvPr>
        </p:nvSpPr>
        <p:spPr/>
        <p:txBody>
          <a:bodyPr/>
          <a:lstStyle/>
          <a:p>
            <a:fld id="{0DD3EBC8-7AE2-4C18-8EFC-D96BB8532B54}" type="slidenum">
              <a:rPr lang="en-GB" smtClean="0"/>
              <a:t>‹#›</a:t>
            </a:fld>
            <a:endParaRPr lang="en-GB"/>
          </a:p>
        </p:txBody>
      </p:sp>
    </p:spTree>
    <p:extLst>
      <p:ext uri="{BB962C8B-B14F-4D97-AF65-F5344CB8AC3E}">
        <p14:creationId xmlns:p14="http://schemas.microsoft.com/office/powerpoint/2010/main" val="11966482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9FCA3A-F4AB-4922-893F-7DF2E6F84ED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FE481DB-5D5D-437D-9547-27EB7E6E109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67A38C0-0FED-4AB9-8AF2-10401C6729EE}"/>
              </a:ext>
            </a:extLst>
          </p:cNvPr>
          <p:cNvSpPr>
            <a:spLocks noGrp="1"/>
          </p:cNvSpPr>
          <p:nvPr>
            <p:ph type="dt" sz="half" idx="10"/>
          </p:nvPr>
        </p:nvSpPr>
        <p:spPr/>
        <p:txBody>
          <a:bodyPr/>
          <a:lstStyle/>
          <a:p>
            <a:fld id="{975A85E2-CFBB-4D50-9D80-A11FD063E462}" type="datetimeFigureOut">
              <a:rPr lang="en-GB" smtClean="0"/>
              <a:t>03/03/2025</a:t>
            </a:fld>
            <a:endParaRPr lang="en-GB"/>
          </a:p>
        </p:txBody>
      </p:sp>
      <p:sp>
        <p:nvSpPr>
          <p:cNvPr id="5" name="Footer Placeholder 4">
            <a:extLst>
              <a:ext uri="{FF2B5EF4-FFF2-40B4-BE49-F238E27FC236}">
                <a16:creationId xmlns:a16="http://schemas.microsoft.com/office/drawing/2014/main" id="{172C454D-449C-493B-AD2F-8C51452F328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4D1F49A-CC89-4B50-AB7C-513BC8004B2E}"/>
              </a:ext>
            </a:extLst>
          </p:cNvPr>
          <p:cNvSpPr>
            <a:spLocks noGrp="1"/>
          </p:cNvSpPr>
          <p:nvPr>
            <p:ph type="sldNum" sz="quarter" idx="12"/>
          </p:nvPr>
        </p:nvSpPr>
        <p:spPr/>
        <p:txBody>
          <a:bodyPr/>
          <a:lstStyle/>
          <a:p>
            <a:fld id="{0DD3EBC8-7AE2-4C18-8EFC-D96BB8532B54}" type="slidenum">
              <a:rPr lang="en-GB" smtClean="0"/>
              <a:t>‹#›</a:t>
            </a:fld>
            <a:endParaRPr lang="en-GB"/>
          </a:p>
        </p:txBody>
      </p:sp>
    </p:spTree>
    <p:extLst>
      <p:ext uri="{BB962C8B-B14F-4D97-AF65-F5344CB8AC3E}">
        <p14:creationId xmlns:p14="http://schemas.microsoft.com/office/powerpoint/2010/main" val="4009661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9FD05-B50D-4D03-9F5A-3DAE528CF1C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A5A2F15-03EB-4E99-844F-53AF54633C7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4933B90-FB6D-4002-9D8E-1DE60465C472}"/>
              </a:ext>
            </a:extLst>
          </p:cNvPr>
          <p:cNvSpPr>
            <a:spLocks noGrp="1"/>
          </p:cNvSpPr>
          <p:nvPr>
            <p:ph type="dt" sz="half" idx="10"/>
          </p:nvPr>
        </p:nvSpPr>
        <p:spPr/>
        <p:txBody>
          <a:bodyPr/>
          <a:lstStyle/>
          <a:p>
            <a:fld id="{975A85E2-CFBB-4D50-9D80-A11FD063E462}" type="datetimeFigureOut">
              <a:rPr lang="en-GB" smtClean="0"/>
              <a:t>03/03/2025</a:t>
            </a:fld>
            <a:endParaRPr lang="en-GB"/>
          </a:p>
        </p:txBody>
      </p:sp>
      <p:sp>
        <p:nvSpPr>
          <p:cNvPr id="5" name="Footer Placeholder 4">
            <a:extLst>
              <a:ext uri="{FF2B5EF4-FFF2-40B4-BE49-F238E27FC236}">
                <a16:creationId xmlns:a16="http://schemas.microsoft.com/office/drawing/2014/main" id="{1CFB030B-B1F6-450E-9CA0-013BA21D641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D1B565C-E950-4072-A3DF-4107D0F0009D}"/>
              </a:ext>
            </a:extLst>
          </p:cNvPr>
          <p:cNvSpPr>
            <a:spLocks noGrp="1"/>
          </p:cNvSpPr>
          <p:nvPr>
            <p:ph type="sldNum" sz="quarter" idx="12"/>
          </p:nvPr>
        </p:nvSpPr>
        <p:spPr/>
        <p:txBody>
          <a:bodyPr/>
          <a:lstStyle/>
          <a:p>
            <a:fld id="{0DD3EBC8-7AE2-4C18-8EFC-D96BB8532B54}" type="slidenum">
              <a:rPr lang="en-GB" smtClean="0"/>
              <a:t>‹#›</a:t>
            </a:fld>
            <a:endParaRPr lang="en-GB"/>
          </a:p>
        </p:txBody>
      </p:sp>
    </p:spTree>
    <p:extLst>
      <p:ext uri="{BB962C8B-B14F-4D97-AF65-F5344CB8AC3E}">
        <p14:creationId xmlns:p14="http://schemas.microsoft.com/office/powerpoint/2010/main" val="26514932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2E657C-B01E-4E3E-9D42-02B851C7728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1361852-C66C-4A16-A874-15C7CC80A42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059BCA84-E417-4573-B078-4E3A70F79BD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5CA5EEFE-5BAC-44BC-B1A8-DBE636CF7BBA}"/>
              </a:ext>
            </a:extLst>
          </p:cNvPr>
          <p:cNvSpPr>
            <a:spLocks noGrp="1"/>
          </p:cNvSpPr>
          <p:nvPr>
            <p:ph type="dt" sz="half" idx="10"/>
          </p:nvPr>
        </p:nvSpPr>
        <p:spPr/>
        <p:txBody>
          <a:bodyPr/>
          <a:lstStyle/>
          <a:p>
            <a:fld id="{975A85E2-CFBB-4D50-9D80-A11FD063E462}" type="datetimeFigureOut">
              <a:rPr lang="en-GB" smtClean="0"/>
              <a:t>03/03/2025</a:t>
            </a:fld>
            <a:endParaRPr lang="en-GB"/>
          </a:p>
        </p:txBody>
      </p:sp>
      <p:sp>
        <p:nvSpPr>
          <p:cNvPr id="6" name="Footer Placeholder 5">
            <a:extLst>
              <a:ext uri="{FF2B5EF4-FFF2-40B4-BE49-F238E27FC236}">
                <a16:creationId xmlns:a16="http://schemas.microsoft.com/office/drawing/2014/main" id="{731D93DF-32D0-4D46-8B9A-2E7A7A3EDF8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A679B14-BEEC-463B-8440-66D71B55C4A3}"/>
              </a:ext>
            </a:extLst>
          </p:cNvPr>
          <p:cNvSpPr>
            <a:spLocks noGrp="1"/>
          </p:cNvSpPr>
          <p:nvPr>
            <p:ph type="sldNum" sz="quarter" idx="12"/>
          </p:nvPr>
        </p:nvSpPr>
        <p:spPr/>
        <p:txBody>
          <a:bodyPr/>
          <a:lstStyle/>
          <a:p>
            <a:fld id="{0DD3EBC8-7AE2-4C18-8EFC-D96BB8532B54}" type="slidenum">
              <a:rPr lang="en-GB" smtClean="0"/>
              <a:t>‹#›</a:t>
            </a:fld>
            <a:endParaRPr lang="en-GB"/>
          </a:p>
        </p:txBody>
      </p:sp>
    </p:spTree>
    <p:extLst>
      <p:ext uri="{BB962C8B-B14F-4D97-AF65-F5344CB8AC3E}">
        <p14:creationId xmlns:p14="http://schemas.microsoft.com/office/powerpoint/2010/main" val="41208682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5A28B5-F3B3-4D56-89AF-FCFAE96E4904}"/>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9C17658-EFD5-499D-AC04-5ADC09E981C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9747D11-3E9D-4E1D-86F3-1A5F6743641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CD44CA37-E111-489D-B951-E0CFAB9F62B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AB19214-022F-4717-9139-59AFA0124C9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E105D3BC-EAC3-49CC-9F53-CAB447416B00}"/>
              </a:ext>
            </a:extLst>
          </p:cNvPr>
          <p:cNvSpPr>
            <a:spLocks noGrp="1"/>
          </p:cNvSpPr>
          <p:nvPr>
            <p:ph type="dt" sz="half" idx="10"/>
          </p:nvPr>
        </p:nvSpPr>
        <p:spPr/>
        <p:txBody>
          <a:bodyPr/>
          <a:lstStyle/>
          <a:p>
            <a:fld id="{975A85E2-CFBB-4D50-9D80-A11FD063E462}" type="datetimeFigureOut">
              <a:rPr lang="en-GB" smtClean="0"/>
              <a:t>03/03/2025</a:t>
            </a:fld>
            <a:endParaRPr lang="en-GB"/>
          </a:p>
        </p:txBody>
      </p:sp>
      <p:sp>
        <p:nvSpPr>
          <p:cNvPr id="8" name="Footer Placeholder 7">
            <a:extLst>
              <a:ext uri="{FF2B5EF4-FFF2-40B4-BE49-F238E27FC236}">
                <a16:creationId xmlns:a16="http://schemas.microsoft.com/office/drawing/2014/main" id="{6CA5C19A-D89F-468E-82F0-41AE118983EA}"/>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7ECF2346-AAB9-4DF4-A821-682FE91330E4}"/>
              </a:ext>
            </a:extLst>
          </p:cNvPr>
          <p:cNvSpPr>
            <a:spLocks noGrp="1"/>
          </p:cNvSpPr>
          <p:nvPr>
            <p:ph type="sldNum" sz="quarter" idx="12"/>
          </p:nvPr>
        </p:nvSpPr>
        <p:spPr/>
        <p:txBody>
          <a:bodyPr/>
          <a:lstStyle/>
          <a:p>
            <a:fld id="{0DD3EBC8-7AE2-4C18-8EFC-D96BB8532B54}" type="slidenum">
              <a:rPr lang="en-GB" smtClean="0"/>
              <a:t>‹#›</a:t>
            </a:fld>
            <a:endParaRPr lang="en-GB"/>
          </a:p>
        </p:txBody>
      </p:sp>
    </p:spTree>
    <p:extLst>
      <p:ext uri="{BB962C8B-B14F-4D97-AF65-F5344CB8AC3E}">
        <p14:creationId xmlns:p14="http://schemas.microsoft.com/office/powerpoint/2010/main" val="11984141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E0CF99-DC7C-44C6-B897-BD2EA1A3EFC3}"/>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591AE351-A056-44A8-8AF8-39716F85C2BA}"/>
              </a:ext>
            </a:extLst>
          </p:cNvPr>
          <p:cNvSpPr>
            <a:spLocks noGrp="1"/>
          </p:cNvSpPr>
          <p:nvPr>
            <p:ph type="dt" sz="half" idx="10"/>
          </p:nvPr>
        </p:nvSpPr>
        <p:spPr/>
        <p:txBody>
          <a:bodyPr/>
          <a:lstStyle/>
          <a:p>
            <a:fld id="{975A85E2-CFBB-4D50-9D80-A11FD063E462}" type="datetimeFigureOut">
              <a:rPr lang="en-GB" smtClean="0"/>
              <a:t>03/03/2025</a:t>
            </a:fld>
            <a:endParaRPr lang="en-GB"/>
          </a:p>
        </p:txBody>
      </p:sp>
      <p:sp>
        <p:nvSpPr>
          <p:cNvPr id="4" name="Footer Placeholder 3">
            <a:extLst>
              <a:ext uri="{FF2B5EF4-FFF2-40B4-BE49-F238E27FC236}">
                <a16:creationId xmlns:a16="http://schemas.microsoft.com/office/drawing/2014/main" id="{8E223448-AC29-4120-9810-42D32B2A1E43}"/>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5DB2F10-FE9F-4395-B931-B160C70BF8B8}"/>
              </a:ext>
            </a:extLst>
          </p:cNvPr>
          <p:cNvSpPr>
            <a:spLocks noGrp="1"/>
          </p:cNvSpPr>
          <p:nvPr>
            <p:ph type="sldNum" sz="quarter" idx="12"/>
          </p:nvPr>
        </p:nvSpPr>
        <p:spPr/>
        <p:txBody>
          <a:bodyPr/>
          <a:lstStyle/>
          <a:p>
            <a:fld id="{0DD3EBC8-7AE2-4C18-8EFC-D96BB8532B54}" type="slidenum">
              <a:rPr lang="en-GB" smtClean="0"/>
              <a:t>‹#›</a:t>
            </a:fld>
            <a:endParaRPr lang="en-GB"/>
          </a:p>
        </p:txBody>
      </p:sp>
    </p:spTree>
    <p:extLst>
      <p:ext uri="{BB962C8B-B14F-4D97-AF65-F5344CB8AC3E}">
        <p14:creationId xmlns:p14="http://schemas.microsoft.com/office/powerpoint/2010/main" val="35901225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66F38BA-DAF8-4A00-A982-A5BFEC1A137B}"/>
              </a:ext>
            </a:extLst>
          </p:cNvPr>
          <p:cNvSpPr>
            <a:spLocks noGrp="1"/>
          </p:cNvSpPr>
          <p:nvPr>
            <p:ph type="dt" sz="half" idx="10"/>
          </p:nvPr>
        </p:nvSpPr>
        <p:spPr/>
        <p:txBody>
          <a:bodyPr/>
          <a:lstStyle/>
          <a:p>
            <a:fld id="{975A85E2-CFBB-4D50-9D80-A11FD063E462}" type="datetimeFigureOut">
              <a:rPr lang="en-GB" smtClean="0"/>
              <a:t>03/03/2025</a:t>
            </a:fld>
            <a:endParaRPr lang="en-GB"/>
          </a:p>
        </p:txBody>
      </p:sp>
      <p:sp>
        <p:nvSpPr>
          <p:cNvPr id="3" name="Footer Placeholder 2">
            <a:extLst>
              <a:ext uri="{FF2B5EF4-FFF2-40B4-BE49-F238E27FC236}">
                <a16:creationId xmlns:a16="http://schemas.microsoft.com/office/drawing/2014/main" id="{F5FD1C89-E290-4D11-B4F6-0ACFC23108E6}"/>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433D2FEC-6756-401F-86DF-BA991218C589}"/>
              </a:ext>
            </a:extLst>
          </p:cNvPr>
          <p:cNvSpPr>
            <a:spLocks noGrp="1"/>
          </p:cNvSpPr>
          <p:nvPr>
            <p:ph type="sldNum" sz="quarter" idx="12"/>
          </p:nvPr>
        </p:nvSpPr>
        <p:spPr/>
        <p:txBody>
          <a:bodyPr/>
          <a:lstStyle/>
          <a:p>
            <a:fld id="{0DD3EBC8-7AE2-4C18-8EFC-D96BB8532B54}" type="slidenum">
              <a:rPr lang="en-GB" smtClean="0"/>
              <a:t>‹#›</a:t>
            </a:fld>
            <a:endParaRPr lang="en-GB"/>
          </a:p>
        </p:txBody>
      </p:sp>
    </p:spTree>
    <p:extLst>
      <p:ext uri="{BB962C8B-B14F-4D97-AF65-F5344CB8AC3E}">
        <p14:creationId xmlns:p14="http://schemas.microsoft.com/office/powerpoint/2010/main" val="42146446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7FD1E-08ED-47D9-9BE0-2C8E1990DFA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9B93A38-0F5E-4490-B33A-2FDBFFA7B1D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B2E5A27D-2CDA-466B-B161-6F5AF90619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B7D528D-FC31-411B-B907-48DA7C800EAF}"/>
              </a:ext>
            </a:extLst>
          </p:cNvPr>
          <p:cNvSpPr>
            <a:spLocks noGrp="1"/>
          </p:cNvSpPr>
          <p:nvPr>
            <p:ph type="dt" sz="half" idx="10"/>
          </p:nvPr>
        </p:nvSpPr>
        <p:spPr/>
        <p:txBody>
          <a:bodyPr/>
          <a:lstStyle/>
          <a:p>
            <a:fld id="{975A85E2-CFBB-4D50-9D80-A11FD063E462}" type="datetimeFigureOut">
              <a:rPr lang="en-GB" smtClean="0"/>
              <a:t>03/03/2025</a:t>
            </a:fld>
            <a:endParaRPr lang="en-GB"/>
          </a:p>
        </p:txBody>
      </p:sp>
      <p:sp>
        <p:nvSpPr>
          <p:cNvPr id="6" name="Footer Placeholder 5">
            <a:extLst>
              <a:ext uri="{FF2B5EF4-FFF2-40B4-BE49-F238E27FC236}">
                <a16:creationId xmlns:a16="http://schemas.microsoft.com/office/drawing/2014/main" id="{E915FC27-2FBF-4983-9948-D29220A1799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E4DC02D-ACB6-43DE-8DB3-2525BEEDDB33}"/>
              </a:ext>
            </a:extLst>
          </p:cNvPr>
          <p:cNvSpPr>
            <a:spLocks noGrp="1"/>
          </p:cNvSpPr>
          <p:nvPr>
            <p:ph type="sldNum" sz="quarter" idx="12"/>
          </p:nvPr>
        </p:nvSpPr>
        <p:spPr/>
        <p:txBody>
          <a:bodyPr/>
          <a:lstStyle/>
          <a:p>
            <a:fld id="{0DD3EBC8-7AE2-4C18-8EFC-D96BB8532B54}" type="slidenum">
              <a:rPr lang="en-GB" smtClean="0"/>
              <a:t>‹#›</a:t>
            </a:fld>
            <a:endParaRPr lang="en-GB"/>
          </a:p>
        </p:txBody>
      </p:sp>
    </p:spTree>
    <p:extLst>
      <p:ext uri="{BB962C8B-B14F-4D97-AF65-F5344CB8AC3E}">
        <p14:creationId xmlns:p14="http://schemas.microsoft.com/office/powerpoint/2010/main" val="14743968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BE9D8D-3BBE-46CD-94D4-741E87ADDDF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C75F737F-606E-4368-A9BC-AE99DC09B99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A4D0B608-4515-4B81-A854-7555A27807C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FBE5302-EB0B-4438-8A3B-5E4CB7A08642}"/>
              </a:ext>
            </a:extLst>
          </p:cNvPr>
          <p:cNvSpPr>
            <a:spLocks noGrp="1"/>
          </p:cNvSpPr>
          <p:nvPr>
            <p:ph type="dt" sz="half" idx="10"/>
          </p:nvPr>
        </p:nvSpPr>
        <p:spPr/>
        <p:txBody>
          <a:bodyPr/>
          <a:lstStyle/>
          <a:p>
            <a:fld id="{975A85E2-CFBB-4D50-9D80-A11FD063E462}" type="datetimeFigureOut">
              <a:rPr lang="en-GB" smtClean="0"/>
              <a:t>03/03/2025</a:t>
            </a:fld>
            <a:endParaRPr lang="en-GB"/>
          </a:p>
        </p:txBody>
      </p:sp>
      <p:sp>
        <p:nvSpPr>
          <p:cNvPr id="6" name="Footer Placeholder 5">
            <a:extLst>
              <a:ext uri="{FF2B5EF4-FFF2-40B4-BE49-F238E27FC236}">
                <a16:creationId xmlns:a16="http://schemas.microsoft.com/office/drawing/2014/main" id="{477BDD40-5373-497F-B57F-6C26E4C70A7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D132DE4-CFCA-48DE-84B6-07A0929118BB}"/>
              </a:ext>
            </a:extLst>
          </p:cNvPr>
          <p:cNvSpPr>
            <a:spLocks noGrp="1"/>
          </p:cNvSpPr>
          <p:nvPr>
            <p:ph type="sldNum" sz="quarter" idx="12"/>
          </p:nvPr>
        </p:nvSpPr>
        <p:spPr/>
        <p:txBody>
          <a:bodyPr/>
          <a:lstStyle/>
          <a:p>
            <a:fld id="{0DD3EBC8-7AE2-4C18-8EFC-D96BB8532B54}" type="slidenum">
              <a:rPr lang="en-GB" smtClean="0"/>
              <a:t>‹#›</a:t>
            </a:fld>
            <a:endParaRPr lang="en-GB"/>
          </a:p>
        </p:txBody>
      </p:sp>
    </p:spTree>
    <p:extLst>
      <p:ext uri="{BB962C8B-B14F-4D97-AF65-F5344CB8AC3E}">
        <p14:creationId xmlns:p14="http://schemas.microsoft.com/office/powerpoint/2010/main" val="21601005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317455-F562-4BB0-B40E-ACB51AA14347}"/>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23A2264-0421-44C3-9F1B-F57AD5C3FB9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1B5FE09-5ACE-4115-8ED0-C461B6362FDE}"/>
              </a:ext>
            </a:extLst>
          </p:cNvPr>
          <p:cNvSpPr>
            <a:spLocks noGrp="1"/>
          </p:cNvSpPr>
          <p:nvPr>
            <p:ph type="dt" sz="half" idx="10"/>
          </p:nvPr>
        </p:nvSpPr>
        <p:spPr/>
        <p:txBody>
          <a:bodyPr/>
          <a:lstStyle/>
          <a:p>
            <a:fld id="{975A85E2-CFBB-4D50-9D80-A11FD063E462}" type="datetimeFigureOut">
              <a:rPr lang="en-GB" smtClean="0"/>
              <a:t>03/03/2025</a:t>
            </a:fld>
            <a:endParaRPr lang="en-GB"/>
          </a:p>
        </p:txBody>
      </p:sp>
      <p:sp>
        <p:nvSpPr>
          <p:cNvPr id="5" name="Footer Placeholder 4">
            <a:extLst>
              <a:ext uri="{FF2B5EF4-FFF2-40B4-BE49-F238E27FC236}">
                <a16:creationId xmlns:a16="http://schemas.microsoft.com/office/drawing/2014/main" id="{79AD2D58-93AC-45FD-ABB7-68BFCC26FBC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016B949-2C72-47FC-A351-E16E3B9DADED}"/>
              </a:ext>
            </a:extLst>
          </p:cNvPr>
          <p:cNvSpPr>
            <a:spLocks noGrp="1"/>
          </p:cNvSpPr>
          <p:nvPr>
            <p:ph type="sldNum" sz="quarter" idx="12"/>
          </p:nvPr>
        </p:nvSpPr>
        <p:spPr/>
        <p:txBody>
          <a:bodyPr/>
          <a:lstStyle/>
          <a:p>
            <a:fld id="{0DD3EBC8-7AE2-4C18-8EFC-D96BB8532B54}" type="slidenum">
              <a:rPr lang="en-GB" smtClean="0"/>
              <a:t>‹#›</a:t>
            </a:fld>
            <a:endParaRPr lang="en-GB"/>
          </a:p>
        </p:txBody>
      </p:sp>
    </p:spTree>
    <p:extLst>
      <p:ext uri="{BB962C8B-B14F-4D97-AF65-F5344CB8AC3E}">
        <p14:creationId xmlns:p14="http://schemas.microsoft.com/office/powerpoint/2010/main" val="41133339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3B1D052-0E4F-49F6-A794-8F508579D0E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E6A7A0C-0C30-4DE2-8408-712C1853CBB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8D18079-F55B-42C8-A6E9-073CFE5A2745}"/>
              </a:ext>
            </a:extLst>
          </p:cNvPr>
          <p:cNvSpPr>
            <a:spLocks noGrp="1"/>
          </p:cNvSpPr>
          <p:nvPr>
            <p:ph type="dt" sz="half" idx="10"/>
          </p:nvPr>
        </p:nvSpPr>
        <p:spPr/>
        <p:txBody>
          <a:bodyPr/>
          <a:lstStyle/>
          <a:p>
            <a:fld id="{975A85E2-CFBB-4D50-9D80-A11FD063E462}" type="datetimeFigureOut">
              <a:rPr lang="en-GB" smtClean="0"/>
              <a:t>03/03/2025</a:t>
            </a:fld>
            <a:endParaRPr lang="en-GB"/>
          </a:p>
        </p:txBody>
      </p:sp>
      <p:sp>
        <p:nvSpPr>
          <p:cNvPr id="5" name="Footer Placeholder 4">
            <a:extLst>
              <a:ext uri="{FF2B5EF4-FFF2-40B4-BE49-F238E27FC236}">
                <a16:creationId xmlns:a16="http://schemas.microsoft.com/office/drawing/2014/main" id="{7CECA6CB-E981-4B8C-A2B2-1A1D3B0EEE8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3B0BD72-1E28-4C5A-A668-36D2FCE044EA}"/>
              </a:ext>
            </a:extLst>
          </p:cNvPr>
          <p:cNvSpPr>
            <a:spLocks noGrp="1"/>
          </p:cNvSpPr>
          <p:nvPr>
            <p:ph type="sldNum" sz="quarter" idx="12"/>
          </p:nvPr>
        </p:nvSpPr>
        <p:spPr/>
        <p:txBody>
          <a:bodyPr/>
          <a:lstStyle/>
          <a:p>
            <a:fld id="{0DD3EBC8-7AE2-4C18-8EFC-D96BB8532B54}" type="slidenum">
              <a:rPr lang="en-GB" smtClean="0"/>
              <a:t>‹#›</a:t>
            </a:fld>
            <a:endParaRPr lang="en-GB"/>
          </a:p>
        </p:txBody>
      </p:sp>
    </p:spTree>
    <p:extLst>
      <p:ext uri="{BB962C8B-B14F-4D97-AF65-F5344CB8AC3E}">
        <p14:creationId xmlns:p14="http://schemas.microsoft.com/office/powerpoint/2010/main" val="40102343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ext and Image 2">
    <p:spTree>
      <p:nvGrpSpPr>
        <p:cNvPr id="1" name=""/>
        <p:cNvGrpSpPr/>
        <p:nvPr/>
      </p:nvGrpSpPr>
      <p:grpSpPr>
        <a:xfrm>
          <a:off x="0" y="0"/>
          <a:ext cx="0" cy="0"/>
          <a:chOff x="0" y="0"/>
          <a:chExt cx="0" cy="0"/>
        </a:xfrm>
      </p:grpSpPr>
      <p:sp>
        <p:nvSpPr>
          <p:cNvPr id="5" name="Google Shape;13;p3">
            <a:extLst>
              <a:ext uri="{FF2B5EF4-FFF2-40B4-BE49-F238E27FC236}">
                <a16:creationId xmlns:a16="http://schemas.microsoft.com/office/drawing/2014/main" id="{A49696FC-16DB-423C-ABA5-CE2D51305F1E}"/>
              </a:ext>
            </a:extLst>
          </p:cNvPr>
          <p:cNvSpPr/>
          <p:nvPr/>
        </p:nvSpPr>
        <p:spPr>
          <a:xfrm>
            <a:off x="-167" y="6298800"/>
            <a:ext cx="12192000" cy="559200"/>
          </a:xfrm>
          <a:prstGeom prst="rect">
            <a:avLst/>
          </a:prstGeom>
          <a:solidFill>
            <a:srgbClr val="00214C"/>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pic>
        <p:nvPicPr>
          <p:cNvPr id="6" name="Google Shape;14;p3">
            <a:extLst>
              <a:ext uri="{FF2B5EF4-FFF2-40B4-BE49-F238E27FC236}">
                <a16:creationId xmlns:a16="http://schemas.microsoft.com/office/drawing/2014/main" id="{58F53CA7-41C7-4565-A8A2-35B54EED29A2}"/>
              </a:ext>
            </a:extLst>
          </p:cNvPr>
          <p:cNvPicPr preferRelativeResize="0"/>
          <p:nvPr/>
        </p:nvPicPr>
        <p:blipFill rotWithShape="1">
          <a:blip r:embed="rId2">
            <a:alphaModFix/>
            <a:extLst>
              <a:ext uri="{28A0092B-C50C-407E-A947-70E740481C1C}">
                <a14:useLocalDpi xmlns:a14="http://schemas.microsoft.com/office/drawing/2010/main" val="0"/>
              </a:ext>
            </a:extLst>
          </a:blip>
          <a:srcRect t="-7595"/>
          <a:stretch/>
        </p:blipFill>
        <p:spPr>
          <a:xfrm>
            <a:off x="4373451" y="6416400"/>
            <a:ext cx="3444767" cy="441603"/>
          </a:xfrm>
          <a:prstGeom prst="rect">
            <a:avLst/>
          </a:prstGeom>
          <a:noFill/>
          <a:ln>
            <a:noFill/>
          </a:ln>
        </p:spPr>
      </p:pic>
      <p:sp>
        <p:nvSpPr>
          <p:cNvPr id="12" name="Picture Placeholder 11">
            <a:extLst>
              <a:ext uri="{FF2B5EF4-FFF2-40B4-BE49-F238E27FC236}">
                <a16:creationId xmlns:a16="http://schemas.microsoft.com/office/drawing/2014/main" id="{49BC9E63-624C-4CD1-8DC7-4F612B4821B4}"/>
              </a:ext>
            </a:extLst>
          </p:cNvPr>
          <p:cNvSpPr>
            <a:spLocks noGrp="1"/>
          </p:cNvSpPr>
          <p:nvPr>
            <p:ph type="pic" sz="quarter" idx="10"/>
          </p:nvPr>
        </p:nvSpPr>
        <p:spPr>
          <a:xfrm>
            <a:off x="0" y="0"/>
            <a:ext cx="5283200" cy="6299200"/>
          </a:xfrm>
          <a:prstGeom prst="rect">
            <a:avLst/>
          </a:prstGeom>
        </p:spPr>
        <p:txBody>
          <a:bodyPr/>
          <a:lstStyle/>
          <a:p>
            <a:r>
              <a:rPr lang="en-US"/>
              <a:t>Click icon to add picture</a:t>
            </a:r>
            <a:endParaRPr lang="en-GB"/>
          </a:p>
        </p:txBody>
      </p:sp>
      <p:sp>
        <p:nvSpPr>
          <p:cNvPr id="3" name="Text Placeholder 2">
            <a:extLst>
              <a:ext uri="{FF2B5EF4-FFF2-40B4-BE49-F238E27FC236}">
                <a16:creationId xmlns:a16="http://schemas.microsoft.com/office/drawing/2014/main" id="{0E34AA0C-1646-43AF-8735-B4BED54D3558}"/>
              </a:ext>
            </a:extLst>
          </p:cNvPr>
          <p:cNvSpPr>
            <a:spLocks noGrp="1"/>
          </p:cNvSpPr>
          <p:nvPr>
            <p:ph type="body" sz="quarter" idx="12" hasCustomPrompt="1"/>
          </p:nvPr>
        </p:nvSpPr>
        <p:spPr>
          <a:xfrm>
            <a:off x="5526867" y="345483"/>
            <a:ext cx="6356349" cy="559200"/>
          </a:xfrm>
          <a:prstGeom prst="rect">
            <a:avLst/>
          </a:prstGeom>
        </p:spPr>
        <p:txBody>
          <a:bodyPr/>
          <a:lstStyle>
            <a:lvl1pPr>
              <a:defRPr>
                <a:solidFill>
                  <a:schemeClr val="tx2"/>
                </a:solidFill>
                <a:latin typeface="+mj-lt"/>
              </a:defRPr>
            </a:lvl1pPr>
          </a:lstStyle>
          <a:p>
            <a:pPr lvl="0"/>
            <a:r>
              <a:rPr lang="en-US" dirty="0"/>
              <a:t>CLICK TO ENTER TITLE</a:t>
            </a:r>
            <a:endParaRPr lang="en-GB" dirty="0"/>
          </a:p>
        </p:txBody>
      </p:sp>
      <p:sp>
        <p:nvSpPr>
          <p:cNvPr id="7" name="Text Placeholder 6">
            <a:extLst>
              <a:ext uri="{FF2B5EF4-FFF2-40B4-BE49-F238E27FC236}">
                <a16:creationId xmlns:a16="http://schemas.microsoft.com/office/drawing/2014/main" id="{4680DF7E-D097-4849-ABB0-B9477B8EF6C3}"/>
              </a:ext>
            </a:extLst>
          </p:cNvPr>
          <p:cNvSpPr>
            <a:spLocks noGrp="1"/>
          </p:cNvSpPr>
          <p:nvPr>
            <p:ph type="body" sz="quarter" idx="13" hasCustomPrompt="1"/>
          </p:nvPr>
        </p:nvSpPr>
        <p:spPr>
          <a:xfrm>
            <a:off x="5526618" y="1066800"/>
            <a:ext cx="6356349" cy="5071533"/>
          </a:xfrm>
          <a:prstGeom prst="rect">
            <a:avLst/>
          </a:prstGeom>
        </p:spPr>
        <p:txBody>
          <a:bodyPr/>
          <a:lstStyle>
            <a:lvl1pPr>
              <a:defRPr sz="1867">
                <a:solidFill>
                  <a:schemeClr val="tx2"/>
                </a:solidFill>
              </a:defRPr>
            </a:lvl1pPr>
          </a:lstStyle>
          <a:p>
            <a:pPr lvl="0"/>
            <a:r>
              <a:rPr lang="en-US" dirty="0"/>
              <a:t>Enter text body</a:t>
            </a:r>
            <a:endParaRPr lang="en-GB" dirty="0"/>
          </a:p>
        </p:txBody>
      </p:sp>
    </p:spTree>
    <p:extLst>
      <p:ext uri="{BB962C8B-B14F-4D97-AF65-F5344CB8AC3E}">
        <p14:creationId xmlns:p14="http://schemas.microsoft.com/office/powerpoint/2010/main" val="19904356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1_Title Slide">
    <p:spTree>
      <p:nvGrpSpPr>
        <p:cNvPr id="1" name=""/>
        <p:cNvGrpSpPr/>
        <p:nvPr/>
      </p:nvGrpSpPr>
      <p:grpSpPr>
        <a:xfrm>
          <a:off x="0" y="0"/>
          <a:ext cx="0" cy="0"/>
          <a:chOff x="0" y="0"/>
          <a:chExt cx="0" cy="0"/>
        </a:xfrm>
      </p:grpSpPr>
      <p:sp>
        <p:nvSpPr>
          <p:cNvPr id="7" name="object 2">
            <a:extLst>
              <a:ext uri="{FF2B5EF4-FFF2-40B4-BE49-F238E27FC236}">
                <a16:creationId xmlns:a16="http://schemas.microsoft.com/office/drawing/2014/main" id="{F44DAEE8-D9CC-40B6-952F-95DBD174DDED}"/>
              </a:ext>
            </a:extLst>
          </p:cNvPr>
          <p:cNvSpPr/>
          <p:nvPr/>
        </p:nvSpPr>
        <p:spPr>
          <a:xfrm>
            <a:off x="-2337" y="0"/>
            <a:ext cx="12192000" cy="6858000"/>
          </a:xfrm>
          <a:custGeom>
            <a:avLst/>
            <a:gdLst/>
            <a:ahLst/>
            <a:cxnLst/>
            <a:rect l="l" t="t" r="r" b="b"/>
            <a:pathLst>
              <a:path w="9144000" h="5143500">
                <a:moveTo>
                  <a:pt x="0" y="0"/>
                </a:moveTo>
                <a:lnTo>
                  <a:pt x="9143981" y="0"/>
                </a:lnTo>
                <a:lnTo>
                  <a:pt x="9143981" y="5143489"/>
                </a:lnTo>
                <a:lnTo>
                  <a:pt x="0" y="5143489"/>
                </a:lnTo>
                <a:lnTo>
                  <a:pt x="0" y="0"/>
                </a:lnTo>
                <a:close/>
              </a:path>
            </a:pathLst>
          </a:custGeom>
          <a:solidFill>
            <a:srgbClr val="00204B"/>
          </a:solidFill>
        </p:spPr>
        <p:txBody>
          <a:bodyPr wrap="square" lIns="0" tIns="0" rIns="0" bIns="0" rtlCol="0"/>
          <a:lstStyle/>
          <a:p>
            <a:endParaRPr sz="2400"/>
          </a:p>
        </p:txBody>
      </p:sp>
      <p:sp>
        <p:nvSpPr>
          <p:cNvPr id="8" name="object 3">
            <a:extLst>
              <a:ext uri="{FF2B5EF4-FFF2-40B4-BE49-F238E27FC236}">
                <a16:creationId xmlns:a16="http://schemas.microsoft.com/office/drawing/2014/main" id="{40282400-FDE4-4A58-BC84-C75DEB835BDF}"/>
              </a:ext>
            </a:extLst>
          </p:cNvPr>
          <p:cNvSpPr txBox="1">
            <a:spLocks/>
          </p:cNvSpPr>
          <p:nvPr/>
        </p:nvSpPr>
        <p:spPr>
          <a:xfrm>
            <a:off x="1882219" y="3121221"/>
            <a:ext cx="8229600" cy="1104447"/>
          </a:xfrm>
          <a:prstGeom prst="rect">
            <a:avLst/>
          </a:prstGeom>
        </p:spPr>
        <p:txBody>
          <a:bodyPr vert="horz" wrap="square" lIns="0" tIns="16933" rIns="0" bIns="0" rtlCol="0">
            <a:spAutoFit/>
          </a:bodyPr>
          <a:lstStyle>
            <a:lvl1pPr>
              <a:defRPr sz="2500" b="0" i="0">
                <a:solidFill>
                  <a:srgbClr val="00214C"/>
                </a:solidFill>
                <a:latin typeface="Open Sans Light"/>
                <a:ea typeface="+mj-ea"/>
                <a:cs typeface="Open Sans Light"/>
              </a:defRPr>
            </a:lvl1pPr>
          </a:lstStyle>
          <a:p>
            <a:pPr marL="0" lvl="0" indent="0" algn="ctr" rtl="0">
              <a:spcBef>
                <a:spcPts val="0"/>
              </a:spcBef>
              <a:spcAft>
                <a:spcPts val="0"/>
              </a:spcAft>
              <a:buNone/>
            </a:pPr>
            <a:br>
              <a:rPr lang="en-GB" sz="3733" kern="0" spc="-7">
                <a:solidFill>
                  <a:srgbClr val="EEE9E4"/>
                </a:solidFill>
              </a:rPr>
            </a:br>
            <a:endParaRPr lang="en-GB" sz="3333" kern="0" spc="-7">
              <a:solidFill>
                <a:srgbClr val="EEE9E4"/>
              </a:solidFill>
            </a:endParaRPr>
          </a:p>
        </p:txBody>
      </p:sp>
      <p:sp>
        <p:nvSpPr>
          <p:cNvPr id="9" name="object 4">
            <a:extLst>
              <a:ext uri="{FF2B5EF4-FFF2-40B4-BE49-F238E27FC236}">
                <a16:creationId xmlns:a16="http://schemas.microsoft.com/office/drawing/2014/main" id="{CC663FE2-CD9C-4F5C-9855-A84A82DFA583}"/>
              </a:ext>
            </a:extLst>
          </p:cNvPr>
          <p:cNvSpPr/>
          <p:nvPr/>
        </p:nvSpPr>
        <p:spPr>
          <a:xfrm>
            <a:off x="5346411" y="2940055"/>
            <a:ext cx="1499447" cy="0"/>
          </a:xfrm>
          <a:custGeom>
            <a:avLst/>
            <a:gdLst/>
            <a:ahLst/>
            <a:cxnLst/>
            <a:rect l="l" t="t" r="r" b="b"/>
            <a:pathLst>
              <a:path w="1124585">
                <a:moveTo>
                  <a:pt x="0" y="0"/>
                </a:moveTo>
                <a:lnTo>
                  <a:pt x="1124095" y="0"/>
                </a:lnTo>
              </a:path>
            </a:pathLst>
          </a:custGeom>
          <a:ln w="9524">
            <a:solidFill>
              <a:srgbClr val="ADC1E0"/>
            </a:solidFill>
          </a:ln>
        </p:spPr>
        <p:txBody>
          <a:bodyPr wrap="square" lIns="0" tIns="0" rIns="0" bIns="0" rtlCol="0"/>
          <a:lstStyle/>
          <a:p>
            <a:endParaRPr sz="2400"/>
          </a:p>
        </p:txBody>
      </p:sp>
      <p:sp>
        <p:nvSpPr>
          <p:cNvPr id="10" name="object 5">
            <a:extLst>
              <a:ext uri="{FF2B5EF4-FFF2-40B4-BE49-F238E27FC236}">
                <a16:creationId xmlns:a16="http://schemas.microsoft.com/office/drawing/2014/main" id="{0E664DE4-0174-4B88-8C5E-AC04EF3D8751}"/>
              </a:ext>
            </a:extLst>
          </p:cNvPr>
          <p:cNvSpPr/>
          <p:nvPr/>
        </p:nvSpPr>
        <p:spPr>
          <a:xfrm>
            <a:off x="4852666" y="766230"/>
            <a:ext cx="2486292" cy="1537961"/>
          </a:xfrm>
          <a:prstGeom prst="rect">
            <a:avLst/>
          </a:prstGeom>
          <a:blipFill>
            <a:blip r:embed="rId2" cstate="print"/>
            <a:stretch>
              <a:fillRect/>
            </a:stretch>
          </a:blipFill>
        </p:spPr>
        <p:txBody>
          <a:bodyPr wrap="square" lIns="0" tIns="0" rIns="0" bIns="0" rtlCol="0"/>
          <a:lstStyle/>
          <a:p>
            <a:endParaRPr sz="2400"/>
          </a:p>
        </p:txBody>
      </p:sp>
      <p:sp>
        <p:nvSpPr>
          <p:cNvPr id="11" name="object 6">
            <a:extLst>
              <a:ext uri="{FF2B5EF4-FFF2-40B4-BE49-F238E27FC236}">
                <a16:creationId xmlns:a16="http://schemas.microsoft.com/office/drawing/2014/main" id="{C055746B-F28B-4143-95E9-A64BC64F3594}"/>
              </a:ext>
            </a:extLst>
          </p:cNvPr>
          <p:cNvSpPr/>
          <p:nvPr/>
        </p:nvSpPr>
        <p:spPr>
          <a:xfrm>
            <a:off x="-165" y="6292907"/>
            <a:ext cx="12192000" cy="0"/>
          </a:xfrm>
          <a:custGeom>
            <a:avLst/>
            <a:gdLst/>
            <a:ahLst/>
            <a:cxnLst/>
            <a:rect l="l" t="t" r="r" b="b"/>
            <a:pathLst>
              <a:path w="9144000">
                <a:moveTo>
                  <a:pt x="0" y="0"/>
                </a:moveTo>
                <a:lnTo>
                  <a:pt x="9143963" y="0"/>
                </a:lnTo>
              </a:path>
            </a:pathLst>
          </a:custGeom>
          <a:ln w="8999">
            <a:solidFill>
              <a:srgbClr val="EEE9E4"/>
            </a:solidFill>
          </a:ln>
        </p:spPr>
        <p:txBody>
          <a:bodyPr wrap="square" lIns="0" tIns="0" rIns="0" bIns="0" rtlCol="0"/>
          <a:lstStyle/>
          <a:p>
            <a:endParaRPr sz="2400"/>
          </a:p>
        </p:txBody>
      </p:sp>
      <p:sp>
        <p:nvSpPr>
          <p:cNvPr id="12" name="object 7">
            <a:extLst>
              <a:ext uri="{FF2B5EF4-FFF2-40B4-BE49-F238E27FC236}">
                <a16:creationId xmlns:a16="http://schemas.microsoft.com/office/drawing/2014/main" id="{A7D0558C-24B5-488B-BBCE-8AC9AEB048C4}"/>
              </a:ext>
            </a:extLst>
          </p:cNvPr>
          <p:cNvSpPr/>
          <p:nvPr/>
        </p:nvSpPr>
        <p:spPr>
          <a:xfrm>
            <a:off x="4373432" y="6447550"/>
            <a:ext cx="3444752" cy="410423"/>
          </a:xfrm>
          <a:prstGeom prst="rect">
            <a:avLst/>
          </a:prstGeom>
          <a:blipFill>
            <a:blip r:embed="rId3" cstate="print"/>
            <a:stretch>
              <a:fillRect/>
            </a:stretch>
          </a:blipFill>
        </p:spPr>
        <p:txBody>
          <a:bodyPr wrap="square" lIns="0" tIns="0" rIns="0" bIns="0" rtlCol="0"/>
          <a:lstStyle/>
          <a:p>
            <a:endParaRPr sz="2400"/>
          </a:p>
        </p:txBody>
      </p:sp>
      <p:sp>
        <p:nvSpPr>
          <p:cNvPr id="13" name="object 8">
            <a:extLst>
              <a:ext uri="{FF2B5EF4-FFF2-40B4-BE49-F238E27FC236}">
                <a16:creationId xmlns:a16="http://schemas.microsoft.com/office/drawing/2014/main" id="{E2933F7E-CFC7-461A-B3B0-54738839CD74}"/>
              </a:ext>
            </a:extLst>
          </p:cNvPr>
          <p:cNvSpPr/>
          <p:nvPr/>
        </p:nvSpPr>
        <p:spPr>
          <a:xfrm>
            <a:off x="5346411" y="4447115"/>
            <a:ext cx="1499447" cy="0"/>
          </a:xfrm>
          <a:custGeom>
            <a:avLst/>
            <a:gdLst/>
            <a:ahLst/>
            <a:cxnLst/>
            <a:rect l="l" t="t" r="r" b="b"/>
            <a:pathLst>
              <a:path w="1124585">
                <a:moveTo>
                  <a:pt x="0" y="0"/>
                </a:moveTo>
                <a:lnTo>
                  <a:pt x="1124095" y="0"/>
                </a:lnTo>
              </a:path>
            </a:pathLst>
          </a:custGeom>
          <a:ln w="9524">
            <a:solidFill>
              <a:srgbClr val="ADC1E0"/>
            </a:solidFill>
          </a:ln>
        </p:spPr>
        <p:txBody>
          <a:bodyPr wrap="square" lIns="0" tIns="0" rIns="0" bIns="0" rtlCol="0"/>
          <a:lstStyle/>
          <a:p>
            <a:endParaRPr sz="2400"/>
          </a:p>
        </p:txBody>
      </p:sp>
      <p:sp>
        <p:nvSpPr>
          <p:cNvPr id="3" name="Text Placeholder 2">
            <a:extLst>
              <a:ext uri="{FF2B5EF4-FFF2-40B4-BE49-F238E27FC236}">
                <a16:creationId xmlns:a16="http://schemas.microsoft.com/office/drawing/2014/main" id="{C2A2DD6A-D066-4BE8-98D6-FA4073FEDA6B}"/>
              </a:ext>
            </a:extLst>
          </p:cNvPr>
          <p:cNvSpPr>
            <a:spLocks noGrp="1"/>
          </p:cNvSpPr>
          <p:nvPr>
            <p:ph type="body" sz="quarter" idx="10" hasCustomPrompt="1"/>
          </p:nvPr>
        </p:nvSpPr>
        <p:spPr>
          <a:xfrm>
            <a:off x="866219" y="3014779"/>
            <a:ext cx="10261600" cy="1352420"/>
          </a:xfrm>
          <a:prstGeom prst="rect">
            <a:avLst/>
          </a:prstGeom>
        </p:spPr>
        <p:txBody>
          <a:bodyPr/>
          <a:lstStyle>
            <a:lvl1pPr algn="ctr">
              <a:defRPr sz="320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pPr lvl="0"/>
            <a:r>
              <a:rPr lang="en-US"/>
              <a:t>TITLE</a:t>
            </a:r>
          </a:p>
        </p:txBody>
      </p:sp>
      <p:sp>
        <p:nvSpPr>
          <p:cNvPr id="15" name="Text Placeholder 2">
            <a:extLst>
              <a:ext uri="{FF2B5EF4-FFF2-40B4-BE49-F238E27FC236}">
                <a16:creationId xmlns:a16="http://schemas.microsoft.com/office/drawing/2014/main" id="{C2604274-CADA-449C-A0C0-991385064FB0}"/>
              </a:ext>
            </a:extLst>
          </p:cNvPr>
          <p:cNvSpPr>
            <a:spLocks noGrp="1"/>
          </p:cNvSpPr>
          <p:nvPr>
            <p:ph type="body" sz="quarter" idx="11" hasCustomPrompt="1"/>
          </p:nvPr>
        </p:nvSpPr>
        <p:spPr>
          <a:xfrm>
            <a:off x="866219" y="4969977"/>
            <a:ext cx="10261600" cy="640232"/>
          </a:xfrm>
          <a:prstGeom prst="rect">
            <a:avLst/>
          </a:prstGeom>
        </p:spPr>
        <p:txBody>
          <a:bodyPr/>
          <a:lstStyle>
            <a:lvl1pPr algn="ctr">
              <a:defRPr>
                <a:solidFill>
                  <a:schemeClr val="bg1"/>
                </a:solidFill>
                <a:latin typeface="+mn-lt"/>
                <a:ea typeface="Open Sans Light" panose="020B0306030504020204" pitchFamily="34" charset="0"/>
                <a:cs typeface="Open Sans Light" panose="020B0306030504020204" pitchFamily="34" charset="0"/>
              </a:defRPr>
            </a:lvl1pPr>
          </a:lstStyle>
          <a:p>
            <a:pPr lvl="0"/>
            <a:r>
              <a:rPr lang="en-US"/>
              <a:t>SUBTITLE</a:t>
            </a:r>
          </a:p>
        </p:txBody>
      </p:sp>
    </p:spTree>
    <p:extLst>
      <p:ext uri="{BB962C8B-B14F-4D97-AF65-F5344CB8AC3E}">
        <p14:creationId xmlns:p14="http://schemas.microsoft.com/office/powerpoint/2010/main" val="26586283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CA2C87-4830-4FC6-81D9-ADC1942BF67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1C3EE40-D546-423D-8C55-F0CA85784C5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F0D604B-6908-4A1F-B95D-06968D99188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5A85E2-CFBB-4D50-9D80-A11FD063E462}" type="datetimeFigureOut">
              <a:rPr lang="en-GB" smtClean="0"/>
              <a:t>03/03/2025</a:t>
            </a:fld>
            <a:endParaRPr lang="en-GB"/>
          </a:p>
        </p:txBody>
      </p:sp>
      <p:sp>
        <p:nvSpPr>
          <p:cNvPr id="5" name="Footer Placeholder 4">
            <a:extLst>
              <a:ext uri="{FF2B5EF4-FFF2-40B4-BE49-F238E27FC236}">
                <a16:creationId xmlns:a16="http://schemas.microsoft.com/office/drawing/2014/main" id="{ECBBEB3B-0312-43B6-9FC4-8FD1567787A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5270B451-6820-4C62-AC95-329345299A6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D3EBC8-7AE2-4C18-8EFC-D96BB8532B54}" type="slidenum">
              <a:rPr lang="en-GB" smtClean="0"/>
              <a:t>‹#›</a:t>
            </a:fld>
            <a:endParaRPr lang="en-GB"/>
          </a:p>
        </p:txBody>
      </p:sp>
    </p:spTree>
    <p:extLst>
      <p:ext uri="{BB962C8B-B14F-4D97-AF65-F5344CB8AC3E}">
        <p14:creationId xmlns:p14="http://schemas.microsoft.com/office/powerpoint/2010/main" val="5138744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9.jpg"/><Relationship Id="rId5" Type="http://schemas.openxmlformats.org/officeDocument/2006/relationships/image" Target="../media/image8.jpeg"/><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image" Target="../media/image15.png"/><Relationship Id="rId5" Type="http://schemas.openxmlformats.org/officeDocument/2006/relationships/image" Target="../media/image14.jpg"/><Relationship Id="rId4" Type="http://schemas.openxmlformats.org/officeDocument/2006/relationships/image" Target="../media/image13.jp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9.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0.xml"/><Relationship Id="rId1" Type="http://schemas.openxmlformats.org/officeDocument/2006/relationships/slideLayout" Target="../slideLayouts/slideLayout12.xml"/><Relationship Id="rId6" Type="http://schemas.openxmlformats.org/officeDocument/2006/relationships/image" Target="../media/image25.jpg"/><Relationship Id="rId5" Type="http://schemas.openxmlformats.org/officeDocument/2006/relationships/image" Target="../media/image24.jpeg"/><Relationship Id="rId4" Type="http://schemas.openxmlformats.org/officeDocument/2006/relationships/image" Target="../media/image23.jpeg"/></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3.xml"/><Relationship Id="rId1" Type="http://schemas.openxmlformats.org/officeDocument/2006/relationships/slideLayout" Target="../slideLayouts/slideLayout1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jpg"/></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6.xml"/><Relationship Id="rId1" Type="http://schemas.openxmlformats.org/officeDocument/2006/relationships/slideLayout" Target="../slideLayouts/slideLayout12.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35.png"/></Relationships>
</file>

<file path=ppt/slides/_rels/slide1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0.xml"/><Relationship Id="rId1" Type="http://schemas.openxmlformats.org/officeDocument/2006/relationships/slideLayout" Target="../slideLayouts/slideLayout12.xml"/><Relationship Id="rId6" Type="http://schemas.openxmlformats.org/officeDocument/2006/relationships/image" Target="../media/image44.jpeg"/><Relationship Id="rId5" Type="http://schemas.openxmlformats.org/officeDocument/2006/relationships/image" Target="../media/image43.jpeg"/><Relationship Id="rId4" Type="http://schemas.openxmlformats.org/officeDocument/2006/relationships/image" Target="../media/image42.jpeg"/></Relationships>
</file>

<file path=ppt/slides/_rels/slide2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48.jpeg"/><Relationship Id="rId7" Type="http://schemas.openxmlformats.org/officeDocument/2006/relationships/image" Target="../media/image52.jpg"/><Relationship Id="rId2" Type="http://schemas.openxmlformats.org/officeDocument/2006/relationships/notesSlide" Target="../notesSlides/notesSlide24.xml"/><Relationship Id="rId1" Type="http://schemas.openxmlformats.org/officeDocument/2006/relationships/slideLayout" Target="../slideLayouts/slideLayout12.xml"/><Relationship Id="rId6" Type="http://schemas.openxmlformats.org/officeDocument/2006/relationships/image" Target="../media/image51.jpeg"/><Relationship Id="rId5" Type="http://schemas.openxmlformats.org/officeDocument/2006/relationships/image" Target="../media/image50.png"/><Relationship Id="rId4" Type="http://schemas.openxmlformats.org/officeDocument/2006/relationships/image" Target="../media/image49.jpeg"/></Relationships>
</file>

<file path=ppt/slides/_rels/slide25.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BDFAF63-2745-455D-A40E-F02ED5D9816C}"/>
              </a:ext>
            </a:extLst>
          </p:cNvPr>
          <p:cNvSpPr>
            <a:spLocks noGrp="1"/>
          </p:cNvSpPr>
          <p:nvPr>
            <p:ph type="body" sz="quarter" idx="10"/>
          </p:nvPr>
        </p:nvSpPr>
        <p:spPr>
          <a:xfrm>
            <a:off x="1105967" y="3285566"/>
            <a:ext cx="10261600" cy="1063257"/>
          </a:xfrm>
        </p:spPr>
        <p:txBody>
          <a:bodyPr>
            <a:normAutofit/>
          </a:bodyPr>
          <a:lstStyle/>
          <a:p>
            <a:pPr marL="0" indent="0">
              <a:buNone/>
            </a:pPr>
            <a:r>
              <a:rPr lang="en-GB" sz="3867" b="1" dirty="0"/>
              <a:t>Women in the Second World War</a:t>
            </a:r>
          </a:p>
        </p:txBody>
      </p:sp>
      <p:sp>
        <p:nvSpPr>
          <p:cNvPr id="4" name="Text Placeholder 2">
            <a:extLst>
              <a:ext uri="{FF2B5EF4-FFF2-40B4-BE49-F238E27FC236}">
                <a16:creationId xmlns:a16="http://schemas.microsoft.com/office/drawing/2014/main" id="{6488D0D8-CC3C-44AB-ACBF-7E41CD4896F1}"/>
              </a:ext>
            </a:extLst>
          </p:cNvPr>
          <p:cNvSpPr>
            <a:spLocks noGrp="1"/>
          </p:cNvSpPr>
          <p:nvPr>
            <p:ph type="body" sz="quarter" idx="11"/>
          </p:nvPr>
        </p:nvSpPr>
        <p:spPr>
          <a:xfrm>
            <a:off x="965200" y="4931143"/>
            <a:ext cx="10261600" cy="1063257"/>
          </a:xfrm>
        </p:spPr>
        <p:txBody>
          <a:bodyPr>
            <a:normAutofit/>
          </a:bodyPr>
          <a:lstStyle/>
          <a:p>
            <a:pPr marL="0" indent="0">
              <a:buNone/>
            </a:pPr>
            <a:endParaRPr lang="en-GB" sz="2000" dirty="0"/>
          </a:p>
          <a:p>
            <a:pPr marL="0" indent="0">
              <a:buNone/>
            </a:pPr>
            <a:r>
              <a:rPr lang="en-GB" sz="2000" dirty="0"/>
              <a:t>A CWGC education resource</a:t>
            </a:r>
          </a:p>
        </p:txBody>
      </p:sp>
    </p:spTree>
    <p:extLst>
      <p:ext uri="{BB962C8B-B14F-4D97-AF65-F5344CB8AC3E}">
        <p14:creationId xmlns:p14="http://schemas.microsoft.com/office/powerpoint/2010/main" val="18912942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DA3BEC-2CF0-0CA6-B694-0DE8A66E6168}"/>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1DF9FCA1-419C-5061-0F88-96CDCA51C76E}"/>
              </a:ext>
            </a:extLst>
          </p:cNvPr>
          <p:cNvSpPr txBox="1"/>
          <p:nvPr/>
        </p:nvSpPr>
        <p:spPr>
          <a:xfrm>
            <a:off x="221404" y="183151"/>
            <a:ext cx="9127243" cy="6001643"/>
          </a:xfrm>
          <a:prstGeom prst="rect">
            <a:avLst/>
          </a:prstGeom>
          <a:noFill/>
          <a:ln>
            <a:solidFill>
              <a:schemeClr val="tx1"/>
            </a:solidFill>
          </a:ln>
        </p:spPr>
        <p:txBody>
          <a:bodyPr wrap="square" rtlCol="0">
            <a:spAutoFit/>
          </a:bodyPr>
          <a:lstStyle/>
          <a:p>
            <a:r>
              <a:rPr lang="en-GB" sz="2400" b="1" kern="1200" dirty="0">
                <a:solidFill>
                  <a:srgbClr val="000000"/>
                </a:solidFill>
                <a:effectLst/>
                <a:latin typeface="Calibri" panose="020F0502020204030204" pitchFamily="34" charset="0"/>
                <a:ea typeface="Times New Roman" panose="02020603050405020304" pitchFamily="18" charset="0"/>
              </a:rPr>
              <a:t>Women in the Second World War</a:t>
            </a:r>
          </a:p>
          <a:p>
            <a:endParaRPr lang="en-GB" dirty="0">
              <a:solidFill>
                <a:srgbClr val="000000"/>
              </a:solidFill>
              <a:latin typeface="Calibri" panose="020F0502020204030204" pitchFamily="34" charset="0"/>
              <a:ea typeface="Times New Roman" panose="02020603050405020304" pitchFamily="18" charset="0"/>
            </a:endParaRPr>
          </a:p>
          <a:p>
            <a:pPr marL="285750" indent="-285750">
              <a:buFont typeface="Arial" panose="020B0604020202020204" pitchFamily="34" charset="0"/>
              <a:buChar char="•"/>
            </a:pPr>
            <a:r>
              <a:rPr lang="en-GB" dirty="0">
                <a:solidFill>
                  <a:srgbClr val="000000"/>
                </a:solidFill>
                <a:latin typeface="Open Sans Light" panose="020B0306030504020204" pitchFamily="34" charset="0"/>
                <a:ea typeface="Open Sans Light" panose="020B0306030504020204" pitchFamily="34" charset="0"/>
                <a:cs typeface="Open Sans Light" panose="020B0306030504020204" pitchFamily="34" charset="0"/>
              </a:rPr>
              <a:t>The Commonwealth War Graves Commission </a:t>
            </a:r>
            <a:r>
              <a:rPr lang="en-GB" sz="1800" kern="1200" dirty="0">
                <a:solidFill>
                  <a:srgbClr val="000000"/>
                </a:solidFill>
                <a:effectLst/>
                <a:latin typeface="Open Sans Light" panose="020B0306030504020204" pitchFamily="34" charset="0"/>
                <a:ea typeface="Open Sans Light" panose="020B0306030504020204" pitchFamily="34" charset="0"/>
                <a:cs typeface="Open Sans Light" panose="020B0306030504020204" pitchFamily="34" charset="0"/>
              </a:rPr>
              <a:t>commemorate around 3,600 women who died in both wars, with the majority of those dying during the Second World War.</a:t>
            </a:r>
          </a:p>
          <a:p>
            <a:pPr marL="285750" indent="-285750">
              <a:buFont typeface="Arial" panose="020B0604020202020204" pitchFamily="34" charset="0"/>
              <a:buChar char="•"/>
            </a:pPr>
            <a:endParaRPr lang="en-GB" dirty="0">
              <a:solidFill>
                <a:srgbClr val="000000"/>
              </a:solidFill>
              <a:latin typeface="Open Sans Light" panose="020B0306030504020204" pitchFamily="34" charset="0"/>
              <a:ea typeface="Open Sans Light" panose="020B0306030504020204" pitchFamily="34" charset="0"/>
              <a:cs typeface="Open Sans Light" panose="020B0306030504020204" pitchFamily="34" charset="0"/>
            </a:endParaRPr>
          </a:p>
          <a:p>
            <a:pPr marL="285750" indent="-285750">
              <a:buFont typeface="Arial" panose="020B0604020202020204" pitchFamily="34" charset="0"/>
              <a:buChar char="•"/>
            </a:pPr>
            <a:r>
              <a:rPr lang="en-GB" sz="1800" kern="1200" dirty="0">
                <a:solidFill>
                  <a:srgbClr val="000000"/>
                </a:solidFill>
                <a:effectLst/>
                <a:latin typeface="Open Sans Light" panose="020B0306030504020204" pitchFamily="34" charset="0"/>
                <a:ea typeface="Open Sans Light" panose="020B0306030504020204" pitchFamily="34" charset="0"/>
                <a:cs typeface="Open Sans Light" panose="020B0306030504020204" pitchFamily="34" charset="0"/>
              </a:rPr>
              <a:t>From early 1941, all women aged 18 – 60 had to register for war work and  from December 1941, women were conscripted in roles such as mechanics, munitions work, air raid wardens, bus drivers, farming or the armed forces.</a:t>
            </a:r>
          </a:p>
          <a:p>
            <a:pPr marL="285750" indent="-285750">
              <a:buFont typeface="Arial" panose="020B0604020202020204" pitchFamily="34" charset="0"/>
              <a:buChar char="•"/>
            </a:pPr>
            <a:endParaRPr lang="en-GB" dirty="0">
              <a:solidFill>
                <a:srgbClr val="000000"/>
              </a:solidFill>
              <a:latin typeface="Open Sans Light" panose="020B0306030504020204" pitchFamily="34" charset="0"/>
              <a:ea typeface="Open Sans Light" panose="020B0306030504020204" pitchFamily="34" charset="0"/>
              <a:cs typeface="Open Sans Light" panose="020B0306030504020204" pitchFamily="34" charset="0"/>
            </a:endParaRPr>
          </a:p>
          <a:p>
            <a:pPr marL="285750" indent="-285750">
              <a:buFont typeface="Arial" panose="020B0604020202020204" pitchFamily="34" charset="0"/>
              <a:buChar char="•"/>
            </a:pPr>
            <a:r>
              <a:rPr lang="en-GB" sz="1800" kern="1200" dirty="0">
                <a:solidFill>
                  <a:srgbClr val="000000"/>
                </a:solidFill>
                <a:effectLst/>
                <a:latin typeface="Open Sans Light" panose="020B0306030504020204" pitchFamily="34" charset="0"/>
                <a:ea typeface="Open Sans Light" panose="020B0306030504020204" pitchFamily="34" charset="0"/>
                <a:cs typeface="Open Sans Light" panose="020B0306030504020204" pitchFamily="34" charset="0"/>
              </a:rPr>
              <a:t>At first, only single women between the ages of 20-30 were called up and given a choice between joining the armed forces or working in industry. This later changed to include women aged 19 - 43 as the need for the civilian population to help the war effort increased.</a:t>
            </a:r>
          </a:p>
          <a:p>
            <a:pPr marL="285750" indent="-285750">
              <a:buFont typeface="Arial" panose="020B0604020202020204" pitchFamily="34" charset="0"/>
              <a:buChar char="•"/>
            </a:pPr>
            <a:endParaRPr lang="en-GB" dirty="0">
              <a:solidFill>
                <a:srgbClr val="000000"/>
              </a:solidFill>
              <a:latin typeface="Open Sans Light" panose="020B0306030504020204" pitchFamily="34" charset="0"/>
              <a:ea typeface="Open Sans Light" panose="020B0306030504020204" pitchFamily="34" charset="0"/>
              <a:cs typeface="Open Sans Light" panose="020B0306030504020204" pitchFamily="34" charset="0"/>
            </a:endParaRPr>
          </a:p>
          <a:p>
            <a:pPr marL="285750" indent="-285750">
              <a:buFont typeface="Arial" panose="020B0604020202020204" pitchFamily="34" charset="0"/>
              <a:buChar char="•"/>
            </a:pPr>
            <a:r>
              <a:rPr lang="en-GB" dirty="0">
                <a:solidFill>
                  <a:srgbClr val="000000"/>
                </a:solidFill>
                <a:latin typeface="Open Sans Light" panose="020B0306030504020204" pitchFamily="34" charset="0"/>
                <a:ea typeface="Open Sans Light" panose="020B0306030504020204" pitchFamily="34" charset="0"/>
                <a:cs typeface="Open Sans Light" panose="020B0306030504020204" pitchFamily="34" charset="0"/>
              </a:rPr>
              <a:t>These women took over jobs that men had been doing in order to free up men for fighting.  They were not allowed to carry or fire weapons, but the work they were doing was often dangerous. </a:t>
            </a:r>
            <a:endParaRPr lang="en-GB" sz="1800" kern="1200" dirty="0">
              <a:solidFill>
                <a:srgbClr val="000000"/>
              </a:solidFill>
              <a:effectLst/>
              <a:latin typeface="Open Sans Light" panose="020B0306030504020204" pitchFamily="34" charset="0"/>
              <a:ea typeface="Open Sans Light" panose="020B0306030504020204" pitchFamily="34" charset="0"/>
              <a:cs typeface="Open Sans Light" panose="020B0306030504020204" pitchFamily="34" charset="0"/>
            </a:endParaRPr>
          </a:p>
          <a:p>
            <a:pPr marL="285750" indent="-285750">
              <a:buFont typeface="Arial" panose="020B0604020202020204" pitchFamily="34" charset="0"/>
              <a:buChar char="•"/>
            </a:pPr>
            <a:endParaRPr lang="en-GB" dirty="0">
              <a:solidFill>
                <a:srgbClr val="000000"/>
              </a:solidFill>
              <a:latin typeface="Open Sans Light" panose="020B0306030504020204" pitchFamily="34" charset="0"/>
              <a:ea typeface="Open Sans Light" panose="020B0306030504020204" pitchFamily="34" charset="0"/>
              <a:cs typeface="Open Sans Light" panose="020B0306030504020204" pitchFamily="34" charset="0"/>
            </a:endParaRPr>
          </a:p>
          <a:p>
            <a:pPr marL="285750" indent="-285750">
              <a:buFont typeface="Arial" panose="020B0604020202020204" pitchFamily="34" charset="0"/>
              <a:buChar char="•"/>
            </a:pPr>
            <a:r>
              <a:rPr lang="en-GB" dirty="0">
                <a:latin typeface="Open Sans Light" panose="020B0306030504020204" pitchFamily="34" charset="0"/>
                <a:ea typeface="Open Sans Light" panose="020B0306030504020204" pitchFamily="34" charset="0"/>
                <a:cs typeface="Open Sans Light" panose="020B0306030504020204" pitchFamily="34" charset="0"/>
              </a:rPr>
              <a:t>By 1944 around 7 million women were engaged in war work. </a:t>
            </a:r>
          </a:p>
          <a:p>
            <a:endParaRPr lang="en-GB" dirty="0">
              <a:latin typeface="Open Sans Light" panose="020B0306030504020204" pitchFamily="34" charset="0"/>
              <a:ea typeface="Open Sans Light" panose="020B0306030504020204" pitchFamily="34" charset="0"/>
              <a:cs typeface="Open Sans Light" panose="020B0306030504020204" pitchFamily="34" charset="0"/>
            </a:endParaRPr>
          </a:p>
        </p:txBody>
      </p:sp>
      <p:pic>
        <p:nvPicPr>
          <p:cNvPr id="4" name="Picture 3" descr="A person looking through a telescope&#10;&#10;AI-generated content may be incorrect.">
            <a:extLst>
              <a:ext uri="{FF2B5EF4-FFF2-40B4-BE49-F238E27FC236}">
                <a16:creationId xmlns:a16="http://schemas.microsoft.com/office/drawing/2014/main" id="{9AAA4CEA-C638-78F7-1745-C93C8B3964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82203" y="2630466"/>
            <a:ext cx="2530202" cy="3554328"/>
          </a:xfrm>
          <a:prstGeom prst="rect">
            <a:avLst/>
          </a:prstGeom>
        </p:spPr>
      </p:pic>
      <p:pic>
        <p:nvPicPr>
          <p:cNvPr id="2050" name="Picture 2" descr="Enlisting in the ATS, c1941">
            <a:extLst>
              <a:ext uri="{FF2B5EF4-FFF2-40B4-BE49-F238E27FC236}">
                <a16:creationId xmlns:a16="http://schemas.microsoft.com/office/drawing/2014/main" id="{34F1D1A6-63F1-73C4-8CBE-E07966090F4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82203" y="183151"/>
            <a:ext cx="2530202" cy="23336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22296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3C6E3B-9446-4FCE-2A30-1E2DFCA27E9E}"/>
            </a:ext>
          </a:extLst>
        </p:cNvPr>
        <p:cNvGrpSpPr/>
        <p:nvPr/>
      </p:nvGrpSpPr>
      <p:grpSpPr>
        <a:xfrm>
          <a:off x="0" y="0"/>
          <a:ext cx="0" cy="0"/>
          <a:chOff x="0" y="0"/>
          <a:chExt cx="0" cy="0"/>
        </a:xfrm>
      </p:grpSpPr>
      <p:sp>
        <p:nvSpPr>
          <p:cNvPr id="12" name="TextBox 11">
            <a:extLst>
              <a:ext uri="{FF2B5EF4-FFF2-40B4-BE49-F238E27FC236}">
                <a16:creationId xmlns:a16="http://schemas.microsoft.com/office/drawing/2014/main" id="{41829003-C4E9-A32E-6846-E8EDE13F9989}"/>
              </a:ext>
            </a:extLst>
          </p:cNvPr>
          <p:cNvSpPr txBox="1"/>
          <p:nvPr/>
        </p:nvSpPr>
        <p:spPr>
          <a:xfrm>
            <a:off x="3556820" y="112734"/>
            <a:ext cx="5134444" cy="5940088"/>
          </a:xfrm>
          <a:prstGeom prst="rect">
            <a:avLst/>
          </a:prstGeom>
          <a:noFill/>
          <a:ln>
            <a:solidFill>
              <a:schemeClr val="tx1"/>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latin typeface="Open Sans Light" panose="020B0306030504020204" pitchFamily="34" charset="0"/>
                <a:ea typeface="Open Sans Light" panose="020B0306030504020204" pitchFamily="34" charset="0"/>
                <a:cs typeface="Open Sans Light" panose="020B0306030504020204" pitchFamily="34" charset="0"/>
              </a:rPr>
              <a:t>Key Facts – Air Transport Auxiliary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b="1" dirty="0">
              <a:latin typeface="Open Sans Light" panose="020B0306030504020204" pitchFamily="34" charset="0"/>
              <a:ea typeface="Open Sans Light" panose="020B0306030504020204" pitchFamily="34" charset="0"/>
              <a:cs typeface="Open Sans Light" panose="020B03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latin typeface="Open Sans Light" panose="020B0306030504020204" pitchFamily="34" charset="0"/>
                <a:ea typeface="Open Sans Light" panose="020B0306030504020204" pitchFamily="34" charset="0"/>
                <a:cs typeface="Open Sans Light" panose="020B0306030504020204" pitchFamily="34" charset="0"/>
              </a:rPr>
              <a:t>The Air Transport Auxiliary (ATA) was a civilian organisation set up during the Second World War. Its job was to take over from military pilots the task of ferrying Royal Air Force and Royal Navy planes between factories, maintenance units and airfields.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400" dirty="0">
              <a:latin typeface="Open Sans Light" panose="020B0306030504020204" pitchFamily="34" charset="0"/>
              <a:ea typeface="Open Sans Light" panose="020B0306030504020204" pitchFamily="34" charset="0"/>
              <a:cs typeface="Open Sans Light" panose="020B03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latin typeface="Open Sans Light" panose="020B0306030504020204" pitchFamily="34" charset="0"/>
                <a:ea typeface="Open Sans Light" panose="020B0306030504020204" pitchFamily="34" charset="0"/>
                <a:cs typeface="Open Sans Light" panose="020B0306030504020204" pitchFamily="34" charset="0"/>
              </a:rPr>
              <a:t>This vital work meant that military pilots could be freed up for combat roles and the RAF and the RN had the planes and equipment they needed in the right place at the right time.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400" dirty="0">
              <a:latin typeface="Open Sans Light" panose="020B0306030504020204" pitchFamily="34" charset="0"/>
              <a:ea typeface="Open Sans Light" panose="020B0306030504020204" pitchFamily="34" charset="0"/>
              <a:cs typeface="Open Sans Light" panose="020B03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latin typeface="Open Sans Light" panose="020B0306030504020204" pitchFamily="34" charset="0"/>
                <a:ea typeface="Open Sans Light" panose="020B0306030504020204" pitchFamily="34" charset="0"/>
                <a:cs typeface="Open Sans Light" panose="020B0306030504020204" pitchFamily="34" charset="0"/>
              </a:rPr>
              <a:t>The first eight women were accepted into the ATA on the 1</a:t>
            </a:r>
            <a:r>
              <a:rPr lang="en-GB" sz="1400" baseline="30000" dirty="0">
                <a:latin typeface="Open Sans Light" panose="020B0306030504020204" pitchFamily="34" charset="0"/>
                <a:ea typeface="Open Sans Light" panose="020B0306030504020204" pitchFamily="34" charset="0"/>
                <a:cs typeface="Open Sans Light" panose="020B0306030504020204" pitchFamily="34" charset="0"/>
              </a:rPr>
              <a:t>st</a:t>
            </a:r>
            <a:r>
              <a:rPr lang="en-GB" sz="1400" dirty="0">
                <a:latin typeface="Open Sans Light" panose="020B0306030504020204" pitchFamily="34" charset="0"/>
                <a:ea typeface="Open Sans Light" panose="020B0306030504020204" pitchFamily="34" charset="0"/>
                <a:cs typeface="Open Sans Light" panose="020B0306030504020204" pitchFamily="34" charset="0"/>
              </a:rPr>
              <a:t> January 1940 and very quickly proved their worth.</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400" dirty="0">
              <a:latin typeface="Open Sans Light" panose="020B0306030504020204" pitchFamily="34" charset="0"/>
              <a:ea typeface="Open Sans Light" panose="020B0306030504020204" pitchFamily="34" charset="0"/>
              <a:cs typeface="Open Sans Light" panose="020B03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latin typeface="Open Sans Light" panose="020B0306030504020204" pitchFamily="34" charset="0"/>
                <a:ea typeface="Open Sans Light" panose="020B0306030504020204" pitchFamily="34" charset="0"/>
                <a:cs typeface="Open Sans Light" panose="020B0306030504020204" pitchFamily="34" charset="0"/>
              </a:rPr>
              <a:t>Over time, 160 more women joined the ATA flying all sorts of aircraft: fighter planes like Hurricanes and Spitfires, through to big bombers such as the Lancaster.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400" dirty="0">
              <a:latin typeface="Open Sans Light" panose="020B0306030504020204" pitchFamily="34" charset="0"/>
              <a:ea typeface="Open Sans Light" panose="020B0306030504020204" pitchFamily="34" charset="0"/>
              <a:cs typeface="Open Sans Light" panose="020B03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latin typeface="Open Sans Light" panose="020B0306030504020204" pitchFamily="34" charset="0"/>
                <a:ea typeface="Open Sans Light" panose="020B0306030504020204" pitchFamily="34" charset="0"/>
                <a:cs typeface="Open Sans Light" panose="020B0306030504020204" pitchFamily="34" charset="0"/>
              </a:rPr>
              <a:t>Many of the women who joined had lots of flying experience from before the war. In many cases, more than the men of the ATA.</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400" dirty="0">
              <a:latin typeface="Open Sans Light" panose="020B0306030504020204" pitchFamily="34" charset="0"/>
              <a:ea typeface="Open Sans Light" panose="020B0306030504020204" pitchFamily="34" charset="0"/>
              <a:cs typeface="Open Sans Light" panose="020B03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latin typeface="Open Sans Light" panose="020B0306030504020204" pitchFamily="34" charset="0"/>
                <a:ea typeface="Open Sans Light" panose="020B0306030504020204" pitchFamily="34" charset="0"/>
                <a:cs typeface="Open Sans Light" panose="020B0306030504020204" pitchFamily="34" charset="0"/>
              </a:rPr>
              <a:t>The ATA was the first organisation to pay female pilots the same as male pilots.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1" dirty="0">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2" name="TextBox 1">
            <a:extLst>
              <a:ext uri="{FF2B5EF4-FFF2-40B4-BE49-F238E27FC236}">
                <a16:creationId xmlns:a16="http://schemas.microsoft.com/office/drawing/2014/main" id="{A9DD91F2-1C02-F76C-A85A-D9E38157FCB2}"/>
              </a:ext>
            </a:extLst>
          </p:cNvPr>
          <p:cNvSpPr txBox="1"/>
          <p:nvPr/>
        </p:nvSpPr>
        <p:spPr>
          <a:xfrm>
            <a:off x="11466786" y="6412213"/>
            <a:ext cx="641130" cy="369332"/>
          </a:xfrm>
          <a:prstGeom prst="rect">
            <a:avLst/>
          </a:prstGeom>
          <a:noFill/>
        </p:spPr>
        <p:txBody>
          <a:bodyPr wrap="square" rtlCol="0">
            <a:spAutoFit/>
          </a:bodyPr>
          <a:lstStyle/>
          <a:p>
            <a:pPr algn="r"/>
            <a:r>
              <a:rPr lang="en-GB" dirty="0">
                <a:solidFill>
                  <a:schemeClr val="bg1"/>
                </a:solidFill>
              </a:rPr>
              <a:t>A</a:t>
            </a:r>
          </a:p>
        </p:txBody>
      </p:sp>
      <p:pic>
        <p:nvPicPr>
          <p:cNvPr id="2056" name="Picture 8" descr="ATA Ladies Credit: Maidenhead Heritage Centre">
            <a:extLst>
              <a:ext uri="{FF2B5EF4-FFF2-40B4-BE49-F238E27FC236}">
                <a16:creationId xmlns:a16="http://schemas.microsoft.com/office/drawing/2014/main" id="{7464C23B-0BC3-F4B3-5BD5-D3525525A36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6819" r="48505"/>
          <a:stretch/>
        </p:blipFill>
        <p:spPr bwMode="auto">
          <a:xfrm>
            <a:off x="136273" y="112734"/>
            <a:ext cx="3294346" cy="3407079"/>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a:extLst>
              <a:ext uri="{FF2B5EF4-FFF2-40B4-BE49-F238E27FC236}">
                <a16:creationId xmlns:a16="http://schemas.microsoft.com/office/drawing/2014/main" id="{47D6CE70-A183-ECD4-DEA2-DD8663CFD45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7464" r="14379"/>
          <a:stretch/>
        </p:blipFill>
        <p:spPr bwMode="auto">
          <a:xfrm>
            <a:off x="8855900" y="112734"/>
            <a:ext cx="3199826" cy="278077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Women of the ATA - Doing a Man's Job">
            <a:extLst>
              <a:ext uri="{FF2B5EF4-FFF2-40B4-BE49-F238E27FC236}">
                <a16:creationId xmlns:a16="http://schemas.microsoft.com/office/drawing/2014/main" id="{47D3808F-B45F-036C-24C9-D3B5E69E311C}"/>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6297" t="2922" b="1643"/>
          <a:stretch/>
        </p:blipFill>
        <p:spPr bwMode="auto">
          <a:xfrm>
            <a:off x="8855901" y="3018772"/>
            <a:ext cx="3199826" cy="319100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A close-up of a badge&#10;&#10;AI-generated content may be incorrect.">
            <a:extLst>
              <a:ext uri="{FF2B5EF4-FFF2-40B4-BE49-F238E27FC236}">
                <a16:creationId xmlns:a16="http://schemas.microsoft.com/office/drawing/2014/main" id="{CD8A806A-250B-A1CD-D06A-9736CCE0B53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6274" y="3519813"/>
            <a:ext cx="3294346" cy="2780779"/>
          </a:xfrm>
          <a:prstGeom prst="rect">
            <a:avLst/>
          </a:prstGeom>
        </p:spPr>
      </p:pic>
    </p:spTree>
    <p:extLst>
      <p:ext uri="{BB962C8B-B14F-4D97-AF65-F5344CB8AC3E}">
        <p14:creationId xmlns:p14="http://schemas.microsoft.com/office/powerpoint/2010/main" val="41649975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B4D68E68-22F0-46DD-9164-084BF4294ADC}"/>
              </a:ext>
            </a:extLst>
          </p:cNvPr>
          <p:cNvSpPr txBox="1"/>
          <p:nvPr/>
        </p:nvSpPr>
        <p:spPr>
          <a:xfrm>
            <a:off x="4644549" y="294076"/>
            <a:ext cx="7463367" cy="58169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b="1" dirty="0">
                <a:latin typeface="Open Sans Light" panose="020B0306030504020204" pitchFamily="34" charset="0"/>
                <a:ea typeface="Open Sans Light" panose="020B0306030504020204" pitchFamily="34" charset="0"/>
                <a:cs typeface="Open Sans Light" panose="020B0306030504020204" pitchFamily="34" charset="0"/>
              </a:rPr>
              <a:t>Flight Captain Eleanor Isabella (Susan) Slade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600" dirty="0">
              <a:latin typeface="Open Sans Light" panose="020B0306030504020204" pitchFamily="34" charset="0"/>
              <a:ea typeface="Open Sans Light" panose="020B0306030504020204" pitchFamily="34" charset="0"/>
              <a:cs typeface="Open Sans Light" panose="020B03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latin typeface="Open Sans Light" panose="020B0306030504020204" pitchFamily="34" charset="0"/>
                <a:ea typeface="Open Sans Light" panose="020B0306030504020204" pitchFamily="34" charset="0"/>
                <a:cs typeface="Open Sans Light" panose="020B0306030504020204" pitchFamily="34" charset="0"/>
              </a:rPr>
              <a:t>Susan Slade was one of the first women to join the Air Transport Auxiliary in 1940.</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400" dirty="0">
              <a:latin typeface="Open Sans Light" panose="020B0306030504020204" pitchFamily="34" charset="0"/>
              <a:ea typeface="Open Sans Light" panose="020B0306030504020204" pitchFamily="34" charset="0"/>
              <a:cs typeface="Open Sans Light" panose="020B03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latin typeface="Open Sans Light" panose="020B0306030504020204" pitchFamily="34" charset="0"/>
                <a:ea typeface="Open Sans Light" panose="020B0306030504020204" pitchFamily="34" charset="0"/>
                <a:cs typeface="Open Sans Light" panose="020B0306030504020204" pitchFamily="34" charset="0"/>
              </a:rPr>
              <a:t>She was a pioneer of female aviation, flying in and winning many air races before the war. Susan owned several of her own aircraft and had already flown for around 550 hours before joining the ATA.</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400" dirty="0">
              <a:latin typeface="Open Sans Light" panose="020B0306030504020204" pitchFamily="34" charset="0"/>
              <a:ea typeface="Open Sans Light" panose="020B0306030504020204" pitchFamily="34" charset="0"/>
              <a:cs typeface="Open Sans Light" panose="020B03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latin typeface="Open Sans Light" panose="020B0306030504020204" pitchFamily="34" charset="0"/>
                <a:ea typeface="Open Sans Light" panose="020B0306030504020204" pitchFamily="34" charset="0"/>
                <a:cs typeface="Open Sans Light" panose="020B0306030504020204" pitchFamily="34" charset="0"/>
              </a:rPr>
              <a:t>In the ATA, Susan ferried aircraft and service people around the country to where they were needed. She often did this on her own, unarmed, and without a map or radio.</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400" dirty="0">
              <a:latin typeface="Open Sans Light" panose="020B0306030504020204" pitchFamily="34" charset="0"/>
              <a:ea typeface="Open Sans Light" panose="020B0306030504020204" pitchFamily="34" charset="0"/>
              <a:cs typeface="Open Sans Light" panose="020B03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latin typeface="Open Sans Light" panose="020B0306030504020204" pitchFamily="34" charset="0"/>
                <a:ea typeface="Open Sans Light" panose="020B0306030504020204" pitchFamily="34" charset="0"/>
                <a:cs typeface="Open Sans Light" panose="020B0306030504020204" pitchFamily="34" charset="0"/>
              </a:rPr>
              <a:t>On the 13</a:t>
            </a:r>
            <a:r>
              <a:rPr lang="en-GB" sz="1400" baseline="30000" dirty="0">
                <a:latin typeface="Open Sans Light" panose="020B0306030504020204" pitchFamily="34" charset="0"/>
                <a:ea typeface="Open Sans Light" panose="020B0306030504020204" pitchFamily="34" charset="0"/>
                <a:cs typeface="Open Sans Light" panose="020B0306030504020204" pitchFamily="34" charset="0"/>
              </a:rPr>
              <a:t>th</a:t>
            </a:r>
            <a:r>
              <a:rPr lang="en-GB" sz="1400" dirty="0">
                <a:latin typeface="Open Sans Light" panose="020B0306030504020204" pitchFamily="34" charset="0"/>
                <a:ea typeface="Open Sans Light" panose="020B0306030504020204" pitchFamily="34" charset="0"/>
                <a:cs typeface="Open Sans Light" panose="020B0306030504020204" pitchFamily="34" charset="0"/>
              </a:rPr>
              <a:t> July 1944, Susan was transporting a Wellington bomber from a repair depot near RAF Little </a:t>
            </a:r>
            <a:r>
              <a:rPr lang="en-GB" sz="1400" dirty="0" err="1">
                <a:latin typeface="Open Sans Light" panose="020B0306030504020204" pitchFamily="34" charset="0"/>
                <a:ea typeface="Open Sans Light" panose="020B0306030504020204" pitchFamily="34" charset="0"/>
                <a:cs typeface="Open Sans Light" panose="020B0306030504020204" pitchFamily="34" charset="0"/>
              </a:rPr>
              <a:t>Rissington</a:t>
            </a:r>
            <a:r>
              <a:rPr lang="en-GB" sz="1400" dirty="0">
                <a:latin typeface="Open Sans Light" panose="020B0306030504020204" pitchFamily="34" charset="0"/>
                <a:ea typeface="Open Sans Light" panose="020B0306030504020204" pitchFamily="34" charset="0"/>
                <a:cs typeface="Open Sans Light" panose="020B0306030504020204" pitchFamily="34" charset="0"/>
              </a:rPr>
              <a:t>, Oxfordshire, when her plane crashed, and she was killed.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400" dirty="0">
              <a:latin typeface="Open Sans Light" panose="020B0306030504020204" pitchFamily="34" charset="0"/>
              <a:ea typeface="Open Sans Light" panose="020B0306030504020204" pitchFamily="34" charset="0"/>
              <a:cs typeface="Open Sans Light" panose="020B03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latin typeface="Open Sans Light" panose="020B0306030504020204" pitchFamily="34" charset="0"/>
                <a:ea typeface="Open Sans Light" panose="020B0306030504020204" pitchFamily="34" charset="0"/>
                <a:cs typeface="Open Sans Light" panose="020B0306030504020204" pitchFamily="34" charset="0"/>
              </a:rPr>
              <a:t>An eyewitness to the crash said,  ‘</a:t>
            </a:r>
            <a:r>
              <a:rPr lang="en-GB" sz="1400" b="0" i="0" dirty="0">
                <a:effectLst/>
                <a:latin typeface="Open Sans Light" panose="020B0306030504020204" pitchFamily="34" charset="0"/>
                <a:ea typeface="Open Sans Light" panose="020B0306030504020204" pitchFamily="34" charset="0"/>
                <a:cs typeface="Open Sans Light" panose="020B0306030504020204" pitchFamily="34" charset="0"/>
              </a:rPr>
              <a:t>One aeroplane seemed to be much lower than the others and was heading towards the village of Great </a:t>
            </a:r>
            <a:r>
              <a:rPr lang="en-GB" sz="1400" b="0" i="0" dirty="0" err="1">
                <a:effectLst/>
                <a:latin typeface="Open Sans Light" panose="020B0306030504020204" pitchFamily="34" charset="0"/>
                <a:ea typeface="Open Sans Light" panose="020B0306030504020204" pitchFamily="34" charset="0"/>
                <a:cs typeface="Open Sans Light" panose="020B0306030504020204" pitchFamily="34" charset="0"/>
              </a:rPr>
              <a:t>Rissington</a:t>
            </a:r>
            <a:r>
              <a:rPr lang="en-GB" sz="1400" b="0" i="0" dirty="0">
                <a:effectLst/>
                <a:latin typeface="Open Sans Light" panose="020B0306030504020204" pitchFamily="34" charset="0"/>
                <a:ea typeface="Open Sans Light" panose="020B0306030504020204" pitchFamily="34" charset="0"/>
                <a:cs typeface="Open Sans Light" panose="020B0306030504020204" pitchFamily="34" charset="0"/>
              </a:rPr>
              <a:t>, and in my opinion the pilot would have crashed into the village had she not swerved into the field to avoid crashing on to the houses.’</a:t>
            </a:r>
            <a:endParaRPr lang="en-GB" sz="1400" dirty="0">
              <a:latin typeface="Open Sans Light" panose="020B0306030504020204" pitchFamily="34" charset="0"/>
              <a:ea typeface="Open Sans Light" panose="020B0306030504020204" pitchFamily="34" charset="0"/>
              <a:cs typeface="Open Sans Light" panose="020B03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400" dirty="0">
              <a:latin typeface="Open Sans Light" panose="020B0306030504020204" pitchFamily="34" charset="0"/>
              <a:ea typeface="Open Sans Light" panose="020B0306030504020204" pitchFamily="34" charset="0"/>
              <a:cs typeface="Open Sans Light" panose="020B03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latin typeface="Open Sans Light" panose="020B0306030504020204" pitchFamily="34" charset="0"/>
                <a:ea typeface="Open Sans Light" panose="020B0306030504020204" pitchFamily="34" charset="0"/>
                <a:cs typeface="Open Sans Light" panose="020B0306030504020204" pitchFamily="34" charset="0"/>
              </a:rPr>
              <a:t>Susan Slade was 40 years old when she died.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400" dirty="0">
              <a:latin typeface="Open Sans Light" panose="020B0306030504020204" pitchFamily="34" charset="0"/>
              <a:ea typeface="Open Sans Light" panose="020B0306030504020204" pitchFamily="34" charset="0"/>
              <a:cs typeface="Open Sans Light" panose="020B03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latin typeface="Open Sans Light" panose="020B0306030504020204" pitchFamily="34" charset="0"/>
                <a:ea typeface="Open Sans Light" panose="020B0306030504020204" pitchFamily="34" charset="0"/>
                <a:cs typeface="Open Sans Light" panose="020B0306030504020204" pitchFamily="34" charset="0"/>
              </a:rPr>
              <a:t>She is buried at </a:t>
            </a:r>
            <a:r>
              <a:rPr lang="en-GB" sz="1400" dirty="0" err="1">
                <a:latin typeface="Open Sans Light" panose="020B0306030504020204" pitchFamily="34" charset="0"/>
                <a:ea typeface="Open Sans Light" panose="020B0306030504020204" pitchFamily="34" charset="0"/>
                <a:cs typeface="Open Sans Light" panose="020B0306030504020204" pitchFamily="34" charset="0"/>
              </a:rPr>
              <a:t>Stokenchurch</a:t>
            </a:r>
            <a:r>
              <a:rPr lang="en-GB" sz="1400" dirty="0">
                <a:latin typeface="Open Sans Light" panose="020B0306030504020204" pitchFamily="34" charset="0"/>
                <a:ea typeface="Open Sans Light" panose="020B0306030504020204" pitchFamily="34" charset="0"/>
                <a:cs typeface="Open Sans Light" panose="020B0306030504020204" pitchFamily="34" charset="0"/>
              </a:rPr>
              <a:t> Church Cemetery, Buckinghamshire.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400" dirty="0">
              <a:latin typeface="Open Sans Light" panose="020B0306030504020204" pitchFamily="34" charset="0"/>
              <a:ea typeface="Open Sans Light" panose="020B0306030504020204" pitchFamily="34" charset="0"/>
              <a:cs typeface="Open Sans Light" panose="020B03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latin typeface="Open Sans Light" panose="020B0306030504020204" pitchFamily="34" charset="0"/>
                <a:ea typeface="Open Sans Light" panose="020B0306030504020204" pitchFamily="34" charset="0"/>
                <a:cs typeface="Open Sans Light" panose="020B0306030504020204" pitchFamily="34" charset="0"/>
              </a:rPr>
              <a:t>Her parents asked for her headstone to be engraved with the words: DEATH HAVE I ORDAINED EVEN AS GLAD TIDINGS FOR THEE;WHEREFORE DOST THOU SORROW?</a:t>
            </a:r>
          </a:p>
        </p:txBody>
      </p:sp>
      <p:sp>
        <p:nvSpPr>
          <p:cNvPr id="2" name="TextBox 1">
            <a:extLst>
              <a:ext uri="{FF2B5EF4-FFF2-40B4-BE49-F238E27FC236}">
                <a16:creationId xmlns:a16="http://schemas.microsoft.com/office/drawing/2014/main" id="{EBB5BCF1-D168-78DA-D541-DEF95501ECC4}"/>
              </a:ext>
            </a:extLst>
          </p:cNvPr>
          <p:cNvSpPr txBox="1"/>
          <p:nvPr/>
        </p:nvSpPr>
        <p:spPr>
          <a:xfrm>
            <a:off x="11466786" y="6412213"/>
            <a:ext cx="641130" cy="369332"/>
          </a:xfrm>
          <a:prstGeom prst="rect">
            <a:avLst/>
          </a:prstGeom>
          <a:noFill/>
        </p:spPr>
        <p:txBody>
          <a:bodyPr wrap="square" rtlCol="0">
            <a:spAutoFit/>
          </a:bodyPr>
          <a:lstStyle/>
          <a:p>
            <a:pPr algn="r"/>
            <a:r>
              <a:rPr lang="en-GB" dirty="0">
                <a:solidFill>
                  <a:schemeClr val="bg1"/>
                </a:solidFill>
              </a:rPr>
              <a:t>A.1</a:t>
            </a:r>
          </a:p>
        </p:txBody>
      </p:sp>
      <p:pic>
        <p:nvPicPr>
          <p:cNvPr id="1026" name="Picture 2">
            <a:extLst>
              <a:ext uri="{FF2B5EF4-FFF2-40B4-BE49-F238E27FC236}">
                <a16:creationId xmlns:a16="http://schemas.microsoft.com/office/drawing/2014/main" id="{67D62BF7-DEAC-7034-7752-C894EBFC671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622"/>
          <a:stretch/>
        </p:blipFill>
        <p:spPr bwMode="auto">
          <a:xfrm>
            <a:off x="131580" y="175364"/>
            <a:ext cx="4340212" cy="60544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25369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C2E07D-0ADA-54B7-8DE6-D8A32DDA4CFC}"/>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0C906C32-9F14-585F-231F-0271CE943881}"/>
              </a:ext>
            </a:extLst>
          </p:cNvPr>
          <p:cNvSpPr txBox="1"/>
          <p:nvPr/>
        </p:nvSpPr>
        <p:spPr>
          <a:xfrm>
            <a:off x="4749800" y="294076"/>
            <a:ext cx="7358116" cy="560153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b="1" dirty="0">
                <a:latin typeface="Open Sans Light" panose="020B0306030504020204" pitchFamily="34" charset="0"/>
                <a:ea typeface="Open Sans Light" panose="020B0306030504020204" pitchFamily="34" charset="0"/>
                <a:cs typeface="Open Sans Light" panose="020B0306030504020204" pitchFamily="34" charset="0"/>
              </a:rPr>
              <a:t>First Officer Amy Johnson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600" dirty="0">
              <a:latin typeface="Open Sans Light" panose="020B0306030504020204" pitchFamily="34" charset="0"/>
              <a:ea typeface="Open Sans Light" panose="020B0306030504020204" pitchFamily="34" charset="0"/>
              <a:cs typeface="Open Sans Light" panose="020B03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latin typeface="Open Sans Light" panose="020B0306030504020204" pitchFamily="34" charset="0"/>
                <a:ea typeface="Open Sans Light" panose="020B0306030504020204" pitchFamily="34" charset="0"/>
                <a:cs typeface="Open Sans Light" panose="020B0306030504020204" pitchFamily="34" charset="0"/>
              </a:rPr>
              <a:t>Amy Johnson was born in Hull, Yorkshire in 1903 and was introduced to flying in the 1920s as a hobby.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400" dirty="0">
              <a:latin typeface="Open Sans Light" panose="020B0306030504020204" pitchFamily="34" charset="0"/>
              <a:ea typeface="Open Sans Light" panose="020B0306030504020204" pitchFamily="34" charset="0"/>
              <a:cs typeface="Open Sans Light" panose="020B03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latin typeface="Open Sans Light" panose="020B0306030504020204" pitchFamily="34" charset="0"/>
                <a:ea typeface="Open Sans Light" panose="020B0306030504020204" pitchFamily="34" charset="0"/>
                <a:cs typeface="Open Sans Light" panose="020B0306030504020204" pitchFamily="34" charset="0"/>
              </a:rPr>
              <a:t>She was the first ever female pilot to fly solo the 11,000 miles from Britain to Australia, doing this in 19 days in 1930.</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400" dirty="0">
              <a:latin typeface="Open Sans Light" panose="020B0306030504020204" pitchFamily="34" charset="0"/>
              <a:ea typeface="Open Sans Light" panose="020B0306030504020204" pitchFamily="34" charset="0"/>
              <a:cs typeface="Open Sans Light" panose="020B03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latin typeface="Open Sans Light" panose="020B0306030504020204" pitchFamily="34" charset="0"/>
                <a:ea typeface="Open Sans Light" panose="020B0306030504020204" pitchFamily="34" charset="0"/>
                <a:cs typeface="Open Sans Light" panose="020B0306030504020204" pitchFamily="34" charset="0"/>
              </a:rPr>
              <a:t>Amy set many other records for long distance flying and was very famous before the Second World War. She was known as the  ‘Queen of the Air’.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400" dirty="0">
              <a:latin typeface="Open Sans Light" panose="020B0306030504020204" pitchFamily="34" charset="0"/>
              <a:ea typeface="Open Sans Light" panose="020B0306030504020204" pitchFamily="34" charset="0"/>
              <a:cs typeface="Open Sans Light" panose="020B03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latin typeface="Open Sans Light" panose="020B0306030504020204" pitchFamily="34" charset="0"/>
                <a:ea typeface="Open Sans Light" panose="020B0306030504020204" pitchFamily="34" charset="0"/>
                <a:cs typeface="Open Sans Light" panose="020B0306030504020204" pitchFamily="34" charset="0"/>
              </a:rPr>
              <a:t>When the war broke out, Amy used her flying experience to join the ATA and help ferry aircraft to where they were needed.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400" dirty="0">
              <a:latin typeface="Open Sans Light" panose="020B0306030504020204" pitchFamily="34" charset="0"/>
              <a:ea typeface="Open Sans Light" panose="020B0306030504020204" pitchFamily="34" charset="0"/>
              <a:cs typeface="Open Sans Light" panose="020B03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latin typeface="Open Sans Light" panose="020B0306030504020204" pitchFamily="34" charset="0"/>
                <a:ea typeface="Open Sans Light" panose="020B0306030504020204" pitchFamily="34" charset="0"/>
                <a:cs typeface="Open Sans Light" panose="020B0306030504020204" pitchFamily="34" charset="0"/>
              </a:rPr>
              <a:t>On the 5</a:t>
            </a:r>
            <a:r>
              <a:rPr lang="en-GB" sz="1400" baseline="30000" dirty="0">
                <a:latin typeface="Open Sans Light" panose="020B0306030504020204" pitchFamily="34" charset="0"/>
                <a:ea typeface="Open Sans Light" panose="020B0306030504020204" pitchFamily="34" charset="0"/>
                <a:cs typeface="Open Sans Light" panose="020B0306030504020204" pitchFamily="34" charset="0"/>
              </a:rPr>
              <a:t>th</a:t>
            </a:r>
            <a:r>
              <a:rPr lang="en-GB" sz="1400" dirty="0">
                <a:latin typeface="Open Sans Light" panose="020B0306030504020204" pitchFamily="34" charset="0"/>
                <a:ea typeface="Open Sans Light" panose="020B0306030504020204" pitchFamily="34" charset="0"/>
                <a:cs typeface="Open Sans Light" panose="020B0306030504020204" pitchFamily="34" charset="0"/>
              </a:rPr>
              <a:t> January 1941, Amy was flying a plane from Scotland to Oxford when it is thought she went off course due to awful weather conditions. Possibly out of fuel, she bailed from her aircraft, parachuting  into the sea  near Herne Bay, Kent. Despite an attempt to rescue her from a nearby ship, Amy was never found.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400" dirty="0">
              <a:latin typeface="Open Sans Light" panose="020B0306030504020204" pitchFamily="34" charset="0"/>
              <a:ea typeface="Open Sans Light" panose="020B0306030504020204" pitchFamily="34" charset="0"/>
              <a:cs typeface="Open Sans Light" panose="020B03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latin typeface="Open Sans Light" panose="020B0306030504020204" pitchFamily="34" charset="0"/>
                <a:ea typeface="Open Sans Light" panose="020B0306030504020204" pitchFamily="34" charset="0"/>
                <a:cs typeface="Open Sans Light" panose="020B0306030504020204" pitchFamily="34" charset="0"/>
              </a:rPr>
              <a:t>Amy Johnson was 37 years old when she died.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400" dirty="0">
              <a:latin typeface="Open Sans Light" panose="020B0306030504020204" pitchFamily="34" charset="0"/>
              <a:ea typeface="Open Sans Light" panose="020B0306030504020204" pitchFamily="34" charset="0"/>
              <a:cs typeface="Open Sans Light" panose="020B03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latin typeface="Open Sans Light" panose="020B0306030504020204" pitchFamily="34" charset="0"/>
                <a:ea typeface="Open Sans Light" panose="020B0306030504020204" pitchFamily="34" charset="0"/>
                <a:cs typeface="Open Sans Light" panose="020B0306030504020204" pitchFamily="34" charset="0"/>
              </a:rPr>
              <a:t>She has no known grave and is commemorated on the Runnymede Memorial in Surrey. This memorial commemorates 20,000 members of the Air Forces who were never recovered after their deaths.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400" dirty="0">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2" name="TextBox 1">
            <a:extLst>
              <a:ext uri="{FF2B5EF4-FFF2-40B4-BE49-F238E27FC236}">
                <a16:creationId xmlns:a16="http://schemas.microsoft.com/office/drawing/2014/main" id="{A35C2665-4065-232B-9D23-C790413E5D03}"/>
              </a:ext>
            </a:extLst>
          </p:cNvPr>
          <p:cNvSpPr txBox="1"/>
          <p:nvPr/>
        </p:nvSpPr>
        <p:spPr>
          <a:xfrm>
            <a:off x="11466786" y="6412213"/>
            <a:ext cx="641130" cy="369332"/>
          </a:xfrm>
          <a:prstGeom prst="rect">
            <a:avLst/>
          </a:prstGeom>
          <a:noFill/>
        </p:spPr>
        <p:txBody>
          <a:bodyPr wrap="square" rtlCol="0">
            <a:spAutoFit/>
          </a:bodyPr>
          <a:lstStyle/>
          <a:p>
            <a:pPr algn="r"/>
            <a:r>
              <a:rPr lang="en-GB" dirty="0">
                <a:solidFill>
                  <a:schemeClr val="bg1"/>
                </a:solidFill>
              </a:rPr>
              <a:t>A.2</a:t>
            </a:r>
          </a:p>
        </p:txBody>
      </p:sp>
      <p:pic>
        <p:nvPicPr>
          <p:cNvPr id="3" name="Picture 2">
            <a:extLst>
              <a:ext uri="{FF2B5EF4-FFF2-40B4-BE49-F238E27FC236}">
                <a16:creationId xmlns:a16="http://schemas.microsoft.com/office/drawing/2014/main" id="{38B42518-6971-3F4B-9A62-7253731D256C}"/>
              </a:ext>
            </a:extLst>
          </p:cNvPr>
          <p:cNvPicPr>
            <a:picLocks noChangeAspect="1"/>
          </p:cNvPicPr>
          <p:nvPr/>
        </p:nvPicPr>
        <p:blipFill>
          <a:blip r:embed="rId3"/>
          <a:srcRect l="26571" r="25687"/>
          <a:stretch/>
        </p:blipFill>
        <p:spPr>
          <a:xfrm>
            <a:off x="84084" y="122830"/>
            <a:ext cx="4560465" cy="6127845"/>
          </a:xfrm>
          <a:prstGeom prst="rect">
            <a:avLst/>
          </a:prstGeom>
        </p:spPr>
      </p:pic>
    </p:spTree>
    <p:extLst>
      <p:ext uri="{BB962C8B-B14F-4D97-AF65-F5344CB8AC3E}">
        <p14:creationId xmlns:p14="http://schemas.microsoft.com/office/powerpoint/2010/main" val="18930269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0FBE59-0D0B-DF9F-C12E-C21AF981D5B0}"/>
            </a:ext>
          </a:extLst>
        </p:cNvPr>
        <p:cNvGrpSpPr/>
        <p:nvPr/>
      </p:nvGrpSpPr>
      <p:grpSpPr>
        <a:xfrm>
          <a:off x="0" y="0"/>
          <a:ext cx="0" cy="0"/>
          <a:chOff x="0" y="0"/>
          <a:chExt cx="0" cy="0"/>
        </a:xfrm>
      </p:grpSpPr>
      <p:sp>
        <p:nvSpPr>
          <p:cNvPr id="12" name="TextBox 11">
            <a:extLst>
              <a:ext uri="{FF2B5EF4-FFF2-40B4-BE49-F238E27FC236}">
                <a16:creationId xmlns:a16="http://schemas.microsoft.com/office/drawing/2014/main" id="{6702EF25-1B46-893E-346E-1435E6FDC91C}"/>
              </a:ext>
            </a:extLst>
          </p:cNvPr>
          <p:cNvSpPr txBox="1"/>
          <p:nvPr/>
        </p:nvSpPr>
        <p:spPr>
          <a:xfrm>
            <a:off x="3555920" y="199803"/>
            <a:ext cx="5136243" cy="5816977"/>
          </a:xfrm>
          <a:prstGeom prst="rect">
            <a:avLst/>
          </a:prstGeom>
          <a:noFill/>
          <a:ln>
            <a:solidFill>
              <a:schemeClr val="tx1"/>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latin typeface="Open Sans Light" panose="020B0306030504020204" pitchFamily="34" charset="0"/>
                <a:ea typeface="Open Sans Light" panose="020B0306030504020204" pitchFamily="34" charset="0"/>
                <a:cs typeface="Open Sans Light" panose="020B0306030504020204" pitchFamily="34" charset="0"/>
              </a:rPr>
              <a:t>Key Facts – Auxiliary Territorial Service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1" dirty="0">
              <a:latin typeface="Open Sans Light" panose="020B0306030504020204" pitchFamily="34" charset="0"/>
              <a:ea typeface="Open Sans Light" panose="020B0306030504020204" pitchFamily="34" charset="0"/>
              <a:cs typeface="Open Sans Light" panose="020B03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latin typeface="Open Sans Light" panose="020B0306030504020204" pitchFamily="34" charset="0"/>
                <a:ea typeface="Open Sans Light" panose="020B0306030504020204" pitchFamily="34" charset="0"/>
                <a:cs typeface="Open Sans Light" panose="020B0306030504020204" pitchFamily="34" charset="0"/>
              </a:rPr>
              <a:t>The ATS was formed in 1938 and to begin with the only jobs available for women were very traditional ones such as cooks, waitresses, clerks, store women and orderlies.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400" dirty="0">
              <a:latin typeface="Open Sans Light" panose="020B0306030504020204" pitchFamily="34" charset="0"/>
              <a:ea typeface="Open Sans Light" panose="020B0306030504020204" pitchFamily="34" charset="0"/>
              <a:cs typeface="Open Sans Light" panose="020B03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latin typeface="Open Sans Light" panose="020B0306030504020204" pitchFamily="34" charset="0"/>
                <a:ea typeface="Open Sans Light" panose="020B0306030504020204" pitchFamily="34" charset="0"/>
                <a:cs typeface="Open Sans Light" panose="020B0306030504020204" pitchFamily="34" charset="0"/>
              </a:rPr>
              <a:t>Once the war began and more men were needed to fight this expanded to over 100 different job roles including: mechanics, drivers, military police, postal workers and radar operators.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400" dirty="0">
              <a:latin typeface="Open Sans Light" panose="020B0306030504020204" pitchFamily="34" charset="0"/>
              <a:ea typeface="Open Sans Light" panose="020B0306030504020204" pitchFamily="34" charset="0"/>
              <a:cs typeface="Open Sans Light" panose="020B03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latin typeface="Open Sans Light" panose="020B0306030504020204" pitchFamily="34" charset="0"/>
                <a:ea typeface="Open Sans Light" panose="020B0306030504020204" pitchFamily="34" charset="0"/>
                <a:cs typeface="Open Sans Light" panose="020B0306030504020204" pitchFamily="34" charset="0"/>
              </a:rPr>
              <a:t>Around 250,000 women served in the ATS during the Second World War.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400" dirty="0">
              <a:latin typeface="Open Sans Light" panose="020B0306030504020204" pitchFamily="34" charset="0"/>
              <a:ea typeface="Open Sans Light" panose="020B0306030504020204" pitchFamily="34" charset="0"/>
              <a:cs typeface="Open Sans Light" panose="020B03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latin typeface="Open Sans Light" panose="020B0306030504020204" pitchFamily="34" charset="0"/>
                <a:ea typeface="Open Sans Light" panose="020B0306030504020204" pitchFamily="34" charset="0"/>
                <a:cs typeface="Open Sans Light" panose="020B0306030504020204" pitchFamily="34" charset="0"/>
              </a:rPr>
              <a:t>Although they started working only on the home front, by the end of the war ATS women were serving all over the world.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400" dirty="0">
              <a:latin typeface="Open Sans Light" panose="020B0306030504020204" pitchFamily="34" charset="0"/>
              <a:ea typeface="Open Sans Light" panose="020B0306030504020204" pitchFamily="34" charset="0"/>
              <a:cs typeface="Open Sans Light" panose="020B03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latin typeface="Open Sans Light" panose="020B0306030504020204" pitchFamily="34" charset="0"/>
                <a:ea typeface="Open Sans Light" panose="020B0306030504020204" pitchFamily="34" charset="0"/>
                <a:cs typeface="Open Sans Light" panose="020B0306030504020204" pitchFamily="34" charset="0"/>
              </a:rPr>
              <a:t>Queen Elizabeth II joined the ATS in 1944 when she turned 18. She was the first female member of the Royal Family to become a full-time member of the armed services. She learned how to drive and maintain vehicles.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400" dirty="0">
              <a:latin typeface="Open Sans Light" panose="020B0306030504020204" pitchFamily="34" charset="0"/>
              <a:ea typeface="Open Sans Light" panose="020B0306030504020204" pitchFamily="34" charset="0"/>
              <a:cs typeface="Open Sans Light" panose="020B03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latin typeface="Open Sans Light" panose="020B0306030504020204" pitchFamily="34" charset="0"/>
                <a:ea typeface="Open Sans Light" panose="020B0306030504020204" pitchFamily="34" charset="0"/>
                <a:cs typeface="Open Sans Light" panose="020B0306030504020204" pitchFamily="34" charset="0"/>
              </a:rPr>
              <a:t>From 1943, Black women were allowed to enlist in the ATS and around 300 women served in the West Indian ATS, about a third of them in this country.</a:t>
            </a:r>
          </a:p>
        </p:txBody>
      </p:sp>
      <p:sp>
        <p:nvSpPr>
          <p:cNvPr id="2" name="TextBox 1">
            <a:extLst>
              <a:ext uri="{FF2B5EF4-FFF2-40B4-BE49-F238E27FC236}">
                <a16:creationId xmlns:a16="http://schemas.microsoft.com/office/drawing/2014/main" id="{029A3D5A-B19F-EB43-5C0A-1D9F7E95ACD5}"/>
              </a:ext>
            </a:extLst>
          </p:cNvPr>
          <p:cNvSpPr txBox="1"/>
          <p:nvPr/>
        </p:nvSpPr>
        <p:spPr>
          <a:xfrm>
            <a:off x="11466786" y="6412213"/>
            <a:ext cx="641130" cy="369332"/>
          </a:xfrm>
          <a:prstGeom prst="rect">
            <a:avLst/>
          </a:prstGeom>
          <a:noFill/>
        </p:spPr>
        <p:txBody>
          <a:bodyPr wrap="square" rtlCol="0">
            <a:spAutoFit/>
          </a:bodyPr>
          <a:lstStyle/>
          <a:p>
            <a:pPr algn="r"/>
            <a:r>
              <a:rPr lang="en-GB" dirty="0">
                <a:solidFill>
                  <a:schemeClr val="bg1"/>
                </a:solidFill>
              </a:rPr>
              <a:t>B</a:t>
            </a:r>
          </a:p>
        </p:txBody>
      </p:sp>
      <p:pic>
        <p:nvPicPr>
          <p:cNvPr id="3" name="Picture 8" descr="EXT1/49 (10) World War II poster Forces Recruitment Join Me In The New ATS">
            <a:extLst>
              <a:ext uri="{FF2B5EF4-FFF2-40B4-BE49-F238E27FC236}">
                <a16:creationId xmlns:a16="http://schemas.microsoft.com/office/drawing/2014/main" id="{47441214-7B2D-82AD-B550-063C4E7C52A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0747" y="112734"/>
            <a:ext cx="3243806" cy="379538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A gold emblem with a crown and letters&#10;&#10;AI-generated content may be incorrect.">
            <a:extLst>
              <a:ext uri="{FF2B5EF4-FFF2-40B4-BE49-F238E27FC236}">
                <a16:creationId xmlns:a16="http://schemas.microsoft.com/office/drawing/2014/main" id="{4E417422-2262-1337-A69F-E191E739186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53532" y="3232962"/>
            <a:ext cx="3187722" cy="2995559"/>
          </a:xfrm>
          <a:prstGeom prst="rect">
            <a:avLst/>
          </a:prstGeom>
        </p:spPr>
      </p:pic>
      <p:pic>
        <p:nvPicPr>
          <p:cNvPr id="9" name="Picture 8" descr="A group of women in military uniforms&#10;&#10;AI-generated content may be incorrect.">
            <a:extLst>
              <a:ext uri="{FF2B5EF4-FFF2-40B4-BE49-F238E27FC236}">
                <a16:creationId xmlns:a16="http://schemas.microsoft.com/office/drawing/2014/main" id="{1213E18C-EC69-7AE2-EA21-3FBD1369589E}"/>
              </a:ext>
            </a:extLst>
          </p:cNvPr>
          <p:cNvPicPr>
            <a:picLocks noChangeAspect="1"/>
          </p:cNvPicPr>
          <p:nvPr/>
        </p:nvPicPr>
        <p:blipFill>
          <a:blip r:embed="rId5">
            <a:extLst>
              <a:ext uri="{28A0092B-C50C-407E-A947-70E740481C1C}">
                <a14:useLocalDpi xmlns:a14="http://schemas.microsoft.com/office/drawing/2010/main" val="0"/>
              </a:ext>
            </a:extLst>
          </a:blip>
          <a:srcRect l="14828"/>
          <a:stretch/>
        </p:blipFill>
        <p:spPr>
          <a:xfrm>
            <a:off x="8853532" y="112733"/>
            <a:ext cx="3187722" cy="2995559"/>
          </a:xfrm>
          <a:prstGeom prst="rect">
            <a:avLst/>
          </a:prstGeom>
        </p:spPr>
      </p:pic>
      <p:pic>
        <p:nvPicPr>
          <p:cNvPr id="11" name="Picture 10" descr="A person in a military uniform sitting in a truck&#10;&#10;AI-generated content may be incorrect.">
            <a:extLst>
              <a:ext uri="{FF2B5EF4-FFF2-40B4-BE49-F238E27FC236}">
                <a16:creationId xmlns:a16="http://schemas.microsoft.com/office/drawing/2014/main" id="{5E5FE589-C81C-237B-1F5B-3C9B477C5F40}"/>
              </a:ext>
            </a:extLst>
          </p:cNvPr>
          <p:cNvPicPr>
            <a:picLocks noChangeAspect="1"/>
          </p:cNvPicPr>
          <p:nvPr/>
        </p:nvPicPr>
        <p:blipFill>
          <a:blip r:embed="rId6">
            <a:extLst>
              <a:ext uri="{28A0092B-C50C-407E-A947-70E740481C1C}">
                <a14:useLocalDpi xmlns:a14="http://schemas.microsoft.com/office/drawing/2010/main" val="0"/>
              </a:ext>
            </a:extLst>
          </a:blip>
          <a:srcRect l="19383" t="12283" r="6209" b="9178"/>
          <a:stretch/>
        </p:blipFill>
        <p:spPr>
          <a:xfrm>
            <a:off x="150746" y="4008328"/>
            <a:ext cx="3243806" cy="2220193"/>
          </a:xfrm>
          <a:prstGeom prst="rect">
            <a:avLst/>
          </a:prstGeom>
        </p:spPr>
      </p:pic>
    </p:spTree>
    <p:extLst>
      <p:ext uri="{BB962C8B-B14F-4D97-AF65-F5344CB8AC3E}">
        <p14:creationId xmlns:p14="http://schemas.microsoft.com/office/powerpoint/2010/main" val="15983393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D6D06A-6327-ED56-F478-08F3AACBB385}"/>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C3ACAEBE-08E1-287D-C0C1-9FD83514E494}"/>
              </a:ext>
            </a:extLst>
          </p:cNvPr>
          <p:cNvSpPr txBox="1"/>
          <p:nvPr/>
        </p:nvSpPr>
        <p:spPr>
          <a:xfrm>
            <a:off x="4505772" y="275572"/>
            <a:ext cx="7423182" cy="618630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b="1" dirty="0">
                <a:latin typeface="Open Sans Light" panose="020B0306030504020204" pitchFamily="34" charset="0"/>
                <a:ea typeface="Open Sans Light" panose="020B0306030504020204" pitchFamily="34" charset="0"/>
                <a:cs typeface="Open Sans Light" panose="020B0306030504020204" pitchFamily="34" charset="0"/>
              </a:rPr>
              <a:t>Corporal Enid Gertrude Line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600" dirty="0">
              <a:latin typeface="Open Sans Light" panose="020B0306030504020204" pitchFamily="34" charset="0"/>
              <a:ea typeface="Open Sans Light" panose="020B0306030504020204" pitchFamily="34" charset="0"/>
              <a:cs typeface="Open Sans Light" panose="020B03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latin typeface="Open Sans Light" panose="020B0306030504020204" pitchFamily="34" charset="0"/>
                <a:ea typeface="Open Sans Light" panose="020B0306030504020204" pitchFamily="34" charset="0"/>
                <a:cs typeface="Open Sans Light" panose="020B0306030504020204" pitchFamily="34" charset="0"/>
              </a:rPr>
              <a:t>Enid Line was from Crouch End in Middlesex and had worked at the Bank of England before the war.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400" dirty="0">
              <a:latin typeface="Open Sans Light" panose="020B0306030504020204" pitchFamily="34" charset="0"/>
              <a:ea typeface="Open Sans Light" panose="020B0306030504020204" pitchFamily="34" charset="0"/>
              <a:cs typeface="Open Sans Light" panose="020B0306030504020204" pitchFamily="34" charset="0"/>
            </a:endParaRPr>
          </a:p>
          <a:p>
            <a:pPr marL="285750" indent="-285750">
              <a:buFont typeface="Arial" panose="020B0604020202020204" pitchFamily="34" charset="0"/>
              <a:buChar char="•"/>
              <a:defRPr/>
            </a:pPr>
            <a:r>
              <a:rPr lang="en-GB" sz="1400" dirty="0">
                <a:latin typeface="Open Sans Light" panose="020B0306030504020204" pitchFamily="34" charset="0"/>
                <a:ea typeface="Open Sans Light" panose="020B0306030504020204" pitchFamily="34" charset="0"/>
                <a:cs typeface="Open Sans Light" panose="020B0306030504020204" pitchFamily="34" charset="0"/>
              </a:rPr>
              <a:t>Enid joined the Auxiliary Territorial Service in 1942 and was billeted at a house on the seafront in Great Yarmouth that housed ATS signallers. These were women working in communications.</a:t>
            </a:r>
          </a:p>
          <a:p>
            <a:pPr marL="285750" indent="-285750">
              <a:buFont typeface="Arial" panose="020B0604020202020204" pitchFamily="34" charset="0"/>
              <a:buChar char="•"/>
              <a:defRPr/>
            </a:pPr>
            <a:endParaRPr lang="en-GB" sz="1400" dirty="0">
              <a:latin typeface="Open Sans Light" panose="020B0306030504020204" pitchFamily="34" charset="0"/>
              <a:ea typeface="Open Sans Light" panose="020B0306030504020204" pitchFamily="34" charset="0"/>
              <a:cs typeface="Open Sans Light" panose="020B0306030504020204" pitchFamily="34" charset="0"/>
            </a:endParaRPr>
          </a:p>
          <a:p>
            <a:pPr marL="285750" indent="-285750">
              <a:buFont typeface="Arial" panose="020B0604020202020204" pitchFamily="34" charset="0"/>
              <a:buChar char="•"/>
              <a:defRPr/>
            </a:pPr>
            <a:r>
              <a:rPr lang="en-GB" sz="1400" dirty="0">
                <a:latin typeface="Open Sans Light" panose="020B0306030504020204" pitchFamily="34" charset="0"/>
                <a:ea typeface="Open Sans Light" panose="020B0306030504020204" pitchFamily="34" charset="0"/>
                <a:cs typeface="Open Sans Light" panose="020B0306030504020204" pitchFamily="34" charset="0"/>
              </a:rPr>
              <a:t>On the 11</a:t>
            </a:r>
            <a:r>
              <a:rPr lang="en-GB" sz="1400" baseline="30000" dirty="0">
                <a:latin typeface="Open Sans Light" panose="020B0306030504020204" pitchFamily="34" charset="0"/>
                <a:ea typeface="Open Sans Light" panose="020B0306030504020204" pitchFamily="34" charset="0"/>
                <a:cs typeface="Open Sans Light" panose="020B0306030504020204" pitchFamily="34" charset="0"/>
              </a:rPr>
              <a:t>th</a:t>
            </a:r>
            <a:r>
              <a:rPr lang="en-GB" sz="1400" dirty="0">
                <a:latin typeface="Open Sans Light" panose="020B0306030504020204" pitchFamily="34" charset="0"/>
                <a:ea typeface="Open Sans Light" panose="020B0306030504020204" pitchFamily="34" charset="0"/>
                <a:cs typeface="Open Sans Light" panose="020B0306030504020204" pitchFamily="34" charset="0"/>
              </a:rPr>
              <a:t> May 1943, the ATS women, including Enid, had been outside for a Physical Training exercise and had gone back into their house to change when it was hit by a German bomb. The air raid siren had not been sounded. The visibility was so hazy that morning, they hadn’t noticed the planes approaching until it was too late.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400" dirty="0">
              <a:latin typeface="Open Sans Light" panose="020B0306030504020204" pitchFamily="34" charset="0"/>
              <a:ea typeface="Open Sans Light" panose="020B0306030504020204" pitchFamily="34" charset="0"/>
              <a:cs typeface="Open Sans Light" panose="020B03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latin typeface="Open Sans Light" panose="020B0306030504020204" pitchFamily="34" charset="0"/>
                <a:ea typeface="Open Sans Light" panose="020B0306030504020204" pitchFamily="34" charset="0"/>
                <a:cs typeface="Open Sans Light" panose="020B0306030504020204" pitchFamily="34" charset="0"/>
              </a:rPr>
              <a:t>26 ATS women were killed in the attack, with most of them new recruits under the age of 25. This terrible incident was the single largest loss of British Army women during the war.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400" dirty="0">
              <a:latin typeface="Open Sans Light" panose="020B0306030504020204" pitchFamily="34" charset="0"/>
              <a:ea typeface="Open Sans Light" panose="020B0306030504020204" pitchFamily="34" charset="0"/>
              <a:cs typeface="Open Sans Light" panose="020B0306030504020204" pitchFamily="34" charset="0"/>
            </a:endParaRPr>
          </a:p>
          <a:p>
            <a:pPr marL="285750" indent="-285750" algn="l">
              <a:spcAft>
                <a:spcPts val="1200"/>
              </a:spcAft>
              <a:buFont typeface="Arial" panose="020B0604020202020204" pitchFamily="34" charset="0"/>
              <a:buChar char="•"/>
            </a:pPr>
            <a:r>
              <a:rPr lang="en-GB" sz="1400" dirty="0">
                <a:latin typeface="Open Sans Light" panose="020B0306030504020204" pitchFamily="34" charset="0"/>
                <a:ea typeface="Open Sans Light" panose="020B0306030504020204" pitchFamily="34" charset="0"/>
                <a:cs typeface="Open Sans Light" panose="020B0306030504020204" pitchFamily="34" charset="0"/>
              </a:rPr>
              <a:t>Eric Beckett, who was eight at the time, remembered in 2023 how he had met some of the ATS girls just days before the attack and said, ‘</a:t>
            </a:r>
            <a:r>
              <a:rPr lang="en-GB" sz="1400" b="0" i="0" dirty="0">
                <a:effectLst/>
                <a:latin typeface="Open Sans Light" panose="020B0306030504020204" pitchFamily="34" charset="0"/>
                <a:ea typeface="Open Sans Light" panose="020B0306030504020204" pitchFamily="34" charset="0"/>
                <a:cs typeface="Open Sans Light" panose="020B0306030504020204" pitchFamily="34" charset="0"/>
              </a:rPr>
              <a:t>All we could hear was bombs going off. It was terrifying. It wasn't until a few days later that we realised that we'd seen the billet of the ATS girls we'd met being bombed.  It was heartbreaking and I have never forgotten them, even after all these years.'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latin typeface="Open Sans Light" panose="020B0306030504020204" pitchFamily="34" charset="0"/>
                <a:ea typeface="Open Sans Light" panose="020B0306030504020204" pitchFamily="34" charset="0"/>
                <a:cs typeface="Open Sans Light" panose="020B0306030504020204" pitchFamily="34" charset="0"/>
              </a:rPr>
              <a:t>Enid Line was just 23 years old when she died.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400" dirty="0">
              <a:latin typeface="Open Sans Light" panose="020B0306030504020204" pitchFamily="34" charset="0"/>
              <a:ea typeface="Open Sans Light" panose="020B0306030504020204" pitchFamily="34" charset="0"/>
              <a:cs typeface="Open Sans Light" panose="020B03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latin typeface="Open Sans Light" panose="020B0306030504020204" pitchFamily="34" charset="0"/>
                <a:ea typeface="Open Sans Light" panose="020B0306030504020204" pitchFamily="34" charset="0"/>
                <a:cs typeface="Open Sans Light" panose="020B0306030504020204" pitchFamily="34" charset="0"/>
              </a:rPr>
              <a:t>She is buried at New Southgate Cemetery, Hertfordshire.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dirty="0">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2" name="TextBox 1">
            <a:extLst>
              <a:ext uri="{FF2B5EF4-FFF2-40B4-BE49-F238E27FC236}">
                <a16:creationId xmlns:a16="http://schemas.microsoft.com/office/drawing/2014/main" id="{E76C7A96-086B-7483-F556-1C57EBC383B0}"/>
              </a:ext>
            </a:extLst>
          </p:cNvPr>
          <p:cNvSpPr txBox="1"/>
          <p:nvPr/>
        </p:nvSpPr>
        <p:spPr>
          <a:xfrm>
            <a:off x="11466786" y="6412213"/>
            <a:ext cx="641130" cy="369332"/>
          </a:xfrm>
          <a:prstGeom prst="rect">
            <a:avLst/>
          </a:prstGeom>
          <a:noFill/>
        </p:spPr>
        <p:txBody>
          <a:bodyPr wrap="square" rtlCol="0">
            <a:spAutoFit/>
          </a:bodyPr>
          <a:lstStyle/>
          <a:p>
            <a:pPr algn="r"/>
            <a:r>
              <a:rPr lang="en-GB" dirty="0">
                <a:solidFill>
                  <a:schemeClr val="bg1"/>
                </a:solidFill>
              </a:rPr>
              <a:t>B.1</a:t>
            </a:r>
          </a:p>
        </p:txBody>
      </p:sp>
      <p:pic>
        <p:nvPicPr>
          <p:cNvPr id="7" name="Picture 6">
            <a:extLst>
              <a:ext uri="{FF2B5EF4-FFF2-40B4-BE49-F238E27FC236}">
                <a16:creationId xmlns:a16="http://schemas.microsoft.com/office/drawing/2014/main" id="{43181FBF-EBA1-59C1-B598-25C2FE7557B5}"/>
              </a:ext>
            </a:extLst>
          </p:cNvPr>
          <p:cNvPicPr>
            <a:picLocks noChangeAspect="1"/>
          </p:cNvPicPr>
          <p:nvPr/>
        </p:nvPicPr>
        <p:blipFill>
          <a:blip r:embed="rId3"/>
          <a:stretch>
            <a:fillRect/>
          </a:stretch>
        </p:blipFill>
        <p:spPr>
          <a:xfrm>
            <a:off x="263046" y="162839"/>
            <a:ext cx="4183693" cy="5937336"/>
          </a:xfrm>
          <a:prstGeom prst="rect">
            <a:avLst/>
          </a:prstGeom>
        </p:spPr>
      </p:pic>
    </p:spTree>
    <p:extLst>
      <p:ext uri="{BB962C8B-B14F-4D97-AF65-F5344CB8AC3E}">
        <p14:creationId xmlns:p14="http://schemas.microsoft.com/office/powerpoint/2010/main" val="7012336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3817AC-69BD-5C4A-45D7-CBD912B6172A}"/>
            </a:ext>
          </a:extLst>
        </p:cNvPr>
        <p:cNvGrpSpPr/>
        <p:nvPr/>
      </p:nvGrpSpPr>
      <p:grpSpPr>
        <a:xfrm>
          <a:off x="0" y="0"/>
          <a:ext cx="0" cy="0"/>
          <a:chOff x="0" y="0"/>
          <a:chExt cx="0" cy="0"/>
        </a:xfrm>
      </p:grpSpPr>
      <p:sp>
        <p:nvSpPr>
          <p:cNvPr id="12" name="TextBox 11">
            <a:extLst>
              <a:ext uri="{FF2B5EF4-FFF2-40B4-BE49-F238E27FC236}">
                <a16:creationId xmlns:a16="http://schemas.microsoft.com/office/drawing/2014/main" id="{0692BE4B-DB1E-7A42-35DB-5B42F3F481D9}"/>
              </a:ext>
            </a:extLst>
          </p:cNvPr>
          <p:cNvSpPr txBox="1"/>
          <p:nvPr/>
        </p:nvSpPr>
        <p:spPr>
          <a:xfrm>
            <a:off x="3557392" y="112734"/>
            <a:ext cx="5117570" cy="5987441"/>
          </a:xfrm>
          <a:prstGeom prst="rect">
            <a:avLst/>
          </a:prstGeom>
          <a:noFill/>
          <a:ln>
            <a:solidFill>
              <a:schemeClr val="tx1"/>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latin typeface="Open Sans Light" panose="020B0306030504020204" pitchFamily="34" charset="0"/>
                <a:ea typeface="Open Sans Light" panose="020B0306030504020204" pitchFamily="34" charset="0"/>
                <a:cs typeface="Open Sans Light" panose="020B0306030504020204" pitchFamily="34" charset="0"/>
              </a:rPr>
              <a:t>Key Facts – The Ack-Ack Girls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1" dirty="0">
              <a:latin typeface="Open Sans Light" panose="020B0306030504020204" pitchFamily="34" charset="0"/>
              <a:ea typeface="Open Sans Light" panose="020B0306030504020204" pitchFamily="34" charset="0"/>
              <a:cs typeface="Open Sans Light" panose="020B03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latin typeface="Open Sans Light" panose="020B0306030504020204" pitchFamily="34" charset="0"/>
                <a:ea typeface="Open Sans Light" panose="020B0306030504020204" pitchFamily="34" charset="0"/>
                <a:cs typeface="Open Sans Light" panose="020B0306030504020204" pitchFamily="34" charset="0"/>
              </a:rPr>
              <a:t>From 1941 a new job dangerous, for the women of the ATS – working in the anti-aircraft batteries, also known as ‘Ack-Ack’. These were set up around the country to try to intercept and destroy incoming enemy aircraft.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400" dirty="0">
              <a:latin typeface="Open Sans Light" panose="020B0306030504020204" pitchFamily="34" charset="0"/>
              <a:ea typeface="Open Sans Light" panose="020B0306030504020204" pitchFamily="34" charset="0"/>
              <a:cs typeface="Open Sans Light" panose="020B03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latin typeface="Open Sans Light" panose="020B0306030504020204" pitchFamily="34" charset="0"/>
                <a:ea typeface="Open Sans Light" panose="020B0306030504020204" pitchFamily="34" charset="0"/>
                <a:cs typeface="Open Sans Light" panose="020B0306030504020204" pitchFamily="34" charset="0"/>
              </a:rPr>
              <a:t>Women were not allowed to fire weapons, so they worked in mixed batteries. The women would work as spotters, predictors and operate height and range finders to identify enemy aircraft and give the men accurate details on where to aim their guns.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400" dirty="0">
              <a:latin typeface="Open Sans Light" panose="020B0306030504020204" pitchFamily="34" charset="0"/>
              <a:ea typeface="Open Sans Light" panose="020B0306030504020204" pitchFamily="34" charset="0"/>
              <a:cs typeface="Open Sans Light" panose="020B03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latin typeface="Open Sans Light" panose="020B0306030504020204" pitchFamily="34" charset="0"/>
                <a:ea typeface="Open Sans Light" panose="020B0306030504020204" pitchFamily="34" charset="0"/>
                <a:cs typeface="Open Sans Light" panose="020B0306030504020204" pitchFamily="34" charset="0"/>
              </a:rPr>
              <a:t>The government believed that women shouldn’t fire guns as it was not appropriate for ‘life givers to be life takers’.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400" dirty="0">
              <a:latin typeface="Open Sans Light" panose="020B0306030504020204" pitchFamily="34" charset="0"/>
              <a:ea typeface="Open Sans Light" panose="020B0306030504020204" pitchFamily="34" charset="0"/>
              <a:cs typeface="Open Sans Light" panose="020B03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latin typeface="Open Sans Light" panose="020B0306030504020204" pitchFamily="34" charset="0"/>
                <a:ea typeface="Open Sans Light" panose="020B0306030504020204" pitchFamily="34" charset="0"/>
                <a:cs typeface="Open Sans Light" panose="020B0306030504020204" pitchFamily="34" charset="0"/>
              </a:rPr>
              <a:t>Ack-Ack Girls were also trained to operate searchlights and had to wear special glasses to protect their eyes because the light was so bright.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400" dirty="0">
              <a:latin typeface="Open Sans Light" panose="020B0306030504020204" pitchFamily="34" charset="0"/>
              <a:ea typeface="Open Sans Light" panose="020B0306030504020204" pitchFamily="34" charset="0"/>
              <a:cs typeface="Open Sans Light" panose="020B03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latin typeface="Open Sans Light" panose="020B0306030504020204" pitchFamily="34" charset="0"/>
                <a:ea typeface="Open Sans Light" panose="020B0306030504020204" pitchFamily="34" charset="0"/>
                <a:cs typeface="Open Sans Light" panose="020B0306030504020204" pitchFamily="34" charset="0"/>
              </a:rPr>
              <a:t>The Ack-Ack Girls were highly trained and could pass on information within a matter of seconds, defending our skies against attack from the German Luftwaffe.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400" dirty="0">
              <a:latin typeface="Open Sans Light" panose="020B0306030504020204" pitchFamily="34" charset="0"/>
              <a:ea typeface="Open Sans Light" panose="020B0306030504020204" pitchFamily="34" charset="0"/>
              <a:cs typeface="Open Sans Light" panose="020B03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latin typeface="Open Sans Light" panose="020B0306030504020204" pitchFamily="34" charset="0"/>
                <a:ea typeface="Open Sans Light" panose="020B0306030504020204" pitchFamily="34" charset="0"/>
                <a:cs typeface="Open Sans Light" panose="020B0306030504020204" pitchFamily="34" charset="0"/>
              </a:rPr>
              <a:t>These jobs were very dangerous and many women were wounded or killed carrying out this vital defence of our country.</a:t>
            </a:r>
          </a:p>
        </p:txBody>
      </p:sp>
      <p:sp>
        <p:nvSpPr>
          <p:cNvPr id="2" name="TextBox 1">
            <a:extLst>
              <a:ext uri="{FF2B5EF4-FFF2-40B4-BE49-F238E27FC236}">
                <a16:creationId xmlns:a16="http://schemas.microsoft.com/office/drawing/2014/main" id="{F669CE5E-13D8-010A-6C71-1E215D956E01}"/>
              </a:ext>
            </a:extLst>
          </p:cNvPr>
          <p:cNvSpPr txBox="1"/>
          <p:nvPr/>
        </p:nvSpPr>
        <p:spPr>
          <a:xfrm>
            <a:off x="11466786" y="6412213"/>
            <a:ext cx="641130" cy="369332"/>
          </a:xfrm>
          <a:prstGeom prst="rect">
            <a:avLst/>
          </a:prstGeom>
          <a:noFill/>
        </p:spPr>
        <p:txBody>
          <a:bodyPr wrap="square" rtlCol="0">
            <a:spAutoFit/>
          </a:bodyPr>
          <a:lstStyle/>
          <a:p>
            <a:pPr algn="r"/>
            <a:r>
              <a:rPr lang="en-GB" dirty="0">
                <a:solidFill>
                  <a:schemeClr val="bg1"/>
                </a:solidFill>
              </a:rPr>
              <a:t>Ba</a:t>
            </a:r>
          </a:p>
        </p:txBody>
      </p:sp>
      <p:pic>
        <p:nvPicPr>
          <p:cNvPr id="3076" name="Picture 4" descr="A black and white photograph of ATS crew in charge of an anti-aircraft searchlight used to spot enemy bombers, 28 February 1944.">
            <a:extLst>
              <a:ext uri="{FF2B5EF4-FFF2-40B4-BE49-F238E27FC236}">
                <a16:creationId xmlns:a16="http://schemas.microsoft.com/office/drawing/2014/main" id="{286A1CBB-E2B1-A866-0C1A-F3741285B99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4813"/>
          <a:stretch/>
        </p:blipFill>
        <p:spPr bwMode="auto">
          <a:xfrm>
            <a:off x="8785745" y="3895595"/>
            <a:ext cx="3322171" cy="2335638"/>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AD95BB32-5998-7762-814D-0CF524CEABD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9961" r="7276"/>
          <a:stretch/>
        </p:blipFill>
        <p:spPr bwMode="auto">
          <a:xfrm>
            <a:off x="44531" y="112734"/>
            <a:ext cx="3419606" cy="3394423"/>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a:extLst>
              <a:ext uri="{FF2B5EF4-FFF2-40B4-BE49-F238E27FC236}">
                <a16:creationId xmlns:a16="http://schemas.microsoft.com/office/drawing/2014/main" id="{34A33E38-A182-5C2E-812D-03AD8317701D}"/>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1486" r="12107"/>
          <a:stretch/>
        </p:blipFill>
        <p:spPr bwMode="auto">
          <a:xfrm>
            <a:off x="8785746" y="112734"/>
            <a:ext cx="3322170" cy="3682652"/>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a:extLst>
              <a:ext uri="{FF2B5EF4-FFF2-40B4-BE49-F238E27FC236}">
                <a16:creationId xmlns:a16="http://schemas.microsoft.com/office/drawing/2014/main" id="{2CADAD12-A382-5C99-CA3B-554B876664E8}"/>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b="20000"/>
          <a:stretch/>
        </p:blipFill>
        <p:spPr bwMode="auto">
          <a:xfrm>
            <a:off x="44531" y="3548879"/>
            <a:ext cx="3419605" cy="26823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40070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33C5D0-EB20-CFC1-4F85-8F55B38EDA88}"/>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5B51E289-BA7C-A988-E5C6-9C5B34EFF91E}"/>
              </a:ext>
            </a:extLst>
          </p:cNvPr>
          <p:cNvSpPr txBox="1"/>
          <p:nvPr/>
        </p:nvSpPr>
        <p:spPr>
          <a:xfrm>
            <a:off x="4684734" y="162838"/>
            <a:ext cx="7423182" cy="60324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b="1" dirty="0">
                <a:latin typeface="Open Sans Light" panose="020B0306030504020204" pitchFamily="34" charset="0"/>
                <a:ea typeface="Open Sans Light" panose="020B0306030504020204" pitchFamily="34" charset="0"/>
                <a:cs typeface="Open Sans Light" panose="020B0306030504020204" pitchFamily="34" charset="0"/>
              </a:rPr>
              <a:t>Private Nora </a:t>
            </a:r>
            <a:r>
              <a:rPr lang="en-GB" sz="2000" b="1" dirty="0" err="1">
                <a:latin typeface="Open Sans Light" panose="020B0306030504020204" pitchFamily="34" charset="0"/>
                <a:ea typeface="Open Sans Light" panose="020B0306030504020204" pitchFamily="34" charset="0"/>
                <a:cs typeface="Open Sans Light" panose="020B0306030504020204" pitchFamily="34" charset="0"/>
              </a:rPr>
              <a:t>Caveney</a:t>
            </a:r>
            <a:endParaRPr lang="en-GB" sz="2000" b="1" dirty="0">
              <a:latin typeface="Open Sans Light" panose="020B0306030504020204" pitchFamily="34" charset="0"/>
              <a:ea typeface="Open Sans Light" panose="020B0306030504020204" pitchFamily="34" charset="0"/>
              <a:cs typeface="Open Sans Light" panose="020B03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600" dirty="0">
              <a:latin typeface="Open Sans Light" panose="020B0306030504020204" pitchFamily="34" charset="0"/>
              <a:ea typeface="Open Sans Light" panose="020B0306030504020204" pitchFamily="34" charset="0"/>
              <a:cs typeface="Open Sans Light" panose="020B03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latin typeface="Open Sans Light" panose="020B0306030504020204" pitchFamily="34" charset="0"/>
                <a:ea typeface="Open Sans Light" panose="020B0306030504020204" pitchFamily="34" charset="0"/>
                <a:cs typeface="Open Sans Light" panose="020B0306030504020204" pitchFamily="34" charset="0"/>
              </a:rPr>
              <a:t>Nora </a:t>
            </a:r>
            <a:r>
              <a:rPr lang="en-GB" sz="1400" dirty="0" err="1">
                <a:latin typeface="Open Sans Light" panose="020B0306030504020204" pitchFamily="34" charset="0"/>
                <a:ea typeface="Open Sans Light" panose="020B0306030504020204" pitchFamily="34" charset="0"/>
                <a:cs typeface="Open Sans Light" panose="020B0306030504020204" pitchFamily="34" charset="0"/>
              </a:rPr>
              <a:t>Caveney</a:t>
            </a:r>
            <a:r>
              <a:rPr lang="en-GB" sz="1400" dirty="0">
                <a:latin typeface="Open Sans Light" panose="020B0306030504020204" pitchFamily="34" charset="0"/>
                <a:ea typeface="Open Sans Light" panose="020B0306030504020204" pitchFamily="34" charset="0"/>
                <a:cs typeface="Open Sans Light" panose="020B0306030504020204" pitchFamily="34" charset="0"/>
              </a:rPr>
              <a:t> was the first female member of the Auxiliary Territorial Service to be killed during the Second World War.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400" dirty="0">
              <a:latin typeface="Open Sans Light" panose="020B0306030504020204" pitchFamily="34" charset="0"/>
              <a:ea typeface="Open Sans Light" panose="020B0306030504020204" pitchFamily="34" charset="0"/>
              <a:cs typeface="Open Sans Light" panose="020B03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latin typeface="Open Sans Light" panose="020B0306030504020204" pitchFamily="34" charset="0"/>
                <a:ea typeface="Open Sans Light" panose="020B0306030504020204" pitchFamily="34" charset="0"/>
                <a:cs typeface="Open Sans Light" panose="020B0306030504020204" pitchFamily="34" charset="0"/>
              </a:rPr>
              <a:t>Nora was from Todmorden in West Yorkshire and before the war she worked in a silk factory as a bobbin winder.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400" dirty="0">
              <a:latin typeface="Open Sans Light" panose="020B0306030504020204" pitchFamily="34" charset="0"/>
              <a:ea typeface="Open Sans Light" panose="020B0306030504020204" pitchFamily="34" charset="0"/>
              <a:cs typeface="Open Sans Light" panose="020B03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latin typeface="Open Sans Light" panose="020B0306030504020204" pitchFamily="34" charset="0"/>
                <a:ea typeface="Open Sans Light" panose="020B0306030504020204" pitchFamily="34" charset="0"/>
                <a:cs typeface="Open Sans Light" panose="020B0306030504020204" pitchFamily="34" charset="0"/>
              </a:rPr>
              <a:t>Joining the ATS in 1941, Nora volunteered for Anti-Aircraft duties and was posted to one of the first mixed batteries working on front-line gun sites in the south of England. These women were known as ‘Ack-Ack Girls’.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400" dirty="0">
              <a:latin typeface="Open Sans Light" panose="020B0306030504020204" pitchFamily="34" charset="0"/>
              <a:ea typeface="Open Sans Light" panose="020B0306030504020204" pitchFamily="34" charset="0"/>
              <a:cs typeface="Open Sans Light" panose="020B03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latin typeface="Open Sans Light" panose="020B0306030504020204" pitchFamily="34" charset="0"/>
                <a:ea typeface="Open Sans Light" panose="020B0306030504020204" pitchFamily="34" charset="0"/>
                <a:cs typeface="Open Sans Light" panose="020B0306030504020204" pitchFamily="34" charset="0"/>
              </a:rPr>
              <a:t>On the evening of 17</a:t>
            </a:r>
            <a:r>
              <a:rPr lang="en-GB" sz="1400" baseline="30000" dirty="0">
                <a:latin typeface="Open Sans Light" panose="020B0306030504020204" pitchFamily="34" charset="0"/>
                <a:ea typeface="Open Sans Light" panose="020B0306030504020204" pitchFamily="34" charset="0"/>
                <a:cs typeface="Open Sans Light" panose="020B0306030504020204" pitchFamily="34" charset="0"/>
              </a:rPr>
              <a:t>th</a:t>
            </a:r>
            <a:r>
              <a:rPr lang="en-GB" sz="1400" dirty="0">
                <a:latin typeface="Open Sans Light" panose="020B0306030504020204" pitchFamily="34" charset="0"/>
                <a:ea typeface="Open Sans Light" panose="020B0306030504020204" pitchFamily="34" charset="0"/>
                <a:cs typeface="Open Sans Light" panose="020B0306030504020204" pitchFamily="34" charset="0"/>
              </a:rPr>
              <a:t> April 1942, Nora was using a predictor to follow the course of an enemy plane when she was hit by a splinter of shrapnel from an exploding bomb and killed.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400" dirty="0">
              <a:latin typeface="Open Sans Light" panose="020B0306030504020204" pitchFamily="34" charset="0"/>
              <a:ea typeface="Open Sans Light" panose="020B0306030504020204" pitchFamily="34" charset="0"/>
              <a:cs typeface="Open Sans Light" panose="020B03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latin typeface="Open Sans Light" panose="020B0306030504020204" pitchFamily="34" charset="0"/>
                <a:ea typeface="Open Sans Light" panose="020B0306030504020204" pitchFamily="34" charset="0"/>
                <a:cs typeface="Open Sans Light" panose="020B0306030504020204" pitchFamily="34" charset="0"/>
              </a:rPr>
              <a:t>The other ATS girls continued with their important jobs throughout the rest of the raid which lasted nearly an hour. They were praised for how they dealt with the incident and Nora’s death. Their commanding officer said, ‘The girls’ discipline under fire is most praiseworthy. Seasoned soldiers could not have behaved better’.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400" dirty="0">
              <a:latin typeface="Open Sans Light" panose="020B0306030504020204" pitchFamily="34" charset="0"/>
              <a:ea typeface="Open Sans Light" panose="020B0306030504020204" pitchFamily="34" charset="0"/>
              <a:cs typeface="Open Sans Light" panose="020B03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latin typeface="Open Sans Light" panose="020B0306030504020204" pitchFamily="34" charset="0"/>
                <a:ea typeface="Open Sans Light" panose="020B0306030504020204" pitchFamily="34" charset="0"/>
                <a:cs typeface="Open Sans Light" panose="020B0306030504020204" pitchFamily="34" charset="0"/>
              </a:rPr>
              <a:t>Nora </a:t>
            </a:r>
            <a:r>
              <a:rPr lang="en-GB" sz="1400" dirty="0" err="1">
                <a:latin typeface="Open Sans Light" panose="020B0306030504020204" pitchFamily="34" charset="0"/>
                <a:ea typeface="Open Sans Light" panose="020B0306030504020204" pitchFamily="34" charset="0"/>
                <a:cs typeface="Open Sans Light" panose="020B0306030504020204" pitchFamily="34" charset="0"/>
              </a:rPr>
              <a:t>Caveney</a:t>
            </a:r>
            <a:r>
              <a:rPr lang="en-GB" sz="1400" dirty="0">
                <a:latin typeface="Open Sans Light" panose="020B0306030504020204" pitchFamily="34" charset="0"/>
                <a:ea typeface="Open Sans Light" panose="020B0306030504020204" pitchFamily="34" charset="0"/>
                <a:cs typeface="Open Sans Light" panose="020B0306030504020204" pitchFamily="34" charset="0"/>
              </a:rPr>
              <a:t> was just 18 years old when she died.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400" dirty="0">
              <a:latin typeface="Open Sans Light" panose="020B0306030504020204" pitchFamily="34" charset="0"/>
              <a:ea typeface="Open Sans Light" panose="020B0306030504020204" pitchFamily="34" charset="0"/>
              <a:cs typeface="Open Sans Light" panose="020B03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latin typeface="Open Sans Light" panose="020B0306030504020204" pitchFamily="34" charset="0"/>
                <a:ea typeface="Open Sans Light" panose="020B0306030504020204" pitchFamily="34" charset="0"/>
                <a:cs typeface="Open Sans Light" panose="020B0306030504020204" pitchFamily="34" charset="0"/>
              </a:rPr>
              <a:t>She is buried at </a:t>
            </a:r>
            <a:r>
              <a:rPr lang="en-GB" sz="1400" dirty="0" err="1">
                <a:latin typeface="Open Sans Light" panose="020B0306030504020204" pitchFamily="34" charset="0"/>
                <a:ea typeface="Open Sans Light" panose="020B0306030504020204" pitchFamily="34" charset="0"/>
                <a:cs typeface="Open Sans Light" panose="020B0306030504020204" pitchFamily="34" charset="0"/>
              </a:rPr>
              <a:t>Netley</a:t>
            </a:r>
            <a:r>
              <a:rPr lang="en-GB" sz="1400" dirty="0">
                <a:latin typeface="Open Sans Light" panose="020B0306030504020204" pitchFamily="34" charset="0"/>
                <a:ea typeface="Open Sans Light" panose="020B0306030504020204" pitchFamily="34" charset="0"/>
                <a:cs typeface="Open Sans Light" panose="020B0306030504020204" pitchFamily="34" charset="0"/>
              </a:rPr>
              <a:t> Military Cemetery, Hampshire.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400" dirty="0">
              <a:latin typeface="Open Sans Light" panose="020B0306030504020204" pitchFamily="34" charset="0"/>
              <a:ea typeface="Open Sans Light" panose="020B0306030504020204" pitchFamily="34" charset="0"/>
              <a:cs typeface="Open Sans Light" panose="020B03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latin typeface="Open Sans Light" panose="020B0306030504020204" pitchFamily="34" charset="0"/>
                <a:ea typeface="Open Sans Light" panose="020B0306030504020204" pitchFamily="34" charset="0"/>
                <a:cs typeface="Open Sans Light" panose="020B0306030504020204" pitchFamily="34" charset="0"/>
              </a:rPr>
              <a:t>The personal inscription on her headstone reads: RESTING WHERE NO SHADOWS FALL.</a:t>
            </a:r>
          </a:p>
        </p:txBody>
      </p:sp>
      <p:sp>
        <p:nvSpPr>
          <p:cNvPr id="2" name="TextBox 1">
            <a:extLst>
              <a:ext uri="{FF2B5EF4-FFF2-40B4-BE49-F238E27FC236}">
                <a16:creationId xmlns:a16="http://schemas.microsoft.com/office/drawing/2014/main" id="{2631D7C9-1CBD-5B9E-E716-963EEA61FB31}"/>
              </a:ext>
            </a:extLst>
          </p:cNvPr>
          <p:cNvSpPr txBox="1"/>
          <p:nvPr/>
        </p:nvSpPr>
        <p:spPr>
          <a:xfrm>
            <a:off x="11466786" y="6412213"/>
            <a:ext cx="641130" cy="369332"/>
          </a:xfrm>
          <a:prstGeom prst="rect">
            <a:avLst/>
          </a:prstGeom>
          <a:noFill/>
        </p:spPr>
        <p:txBody>
          <a:bodyPr wrap="square" rtlCol="0">
            <a:spAutoFit/>
          </a:bodyPr>
          <a:lstStyle/>
          <a:p>
            <a:pPr algn="r"/>
            <a:r>
              <a:rPr lang="en-GB" dirty="0">
                <a:solidFill>
                  <a:schemeClr val="bg1"/>
                </a:solidFill>
              </a:rPr>
              <a:t>B.2</a:t>
            </a:r>
          </a:p>
        </p:txBody>
      </p:sp>
      <p:pic>
        <p:nvPicPr>
          <p:cNvPr id="4" name="Picture 3" descr="A person in a military uniform&#10;&#10;Description automatically generated">
            <a:extLst>
              <a:ext uri="{FF2B5EF4-FFF2-40B4-BE49-F238E27FC236}">
                <a16:creationId xmlns:a16="http://schemas.microsoft.com/office/drawing/2014/main" id="{D8464A54-01A7-4F71-5795-73FA2E6CBF1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084" y="162838"/>
            <a:ext cx="4469184" cy="5948215"/>
          </a:xfrm>
          <a:prstGeom prst="rect">
            <a:avLst/>
          </a:prstGeom>
        </p:spPr>
      </p:pic>
    </p:spTree>
    <p:extLst>
      <p:ext uri="{BB962C8B-B14F-4D97-AF65-F5344CB8AC3E}">
        <p14:creationId xmlns:p14="http://schemas.microsoft.com/office/powerpoint/2010/main" val="41236717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93CF20-29A7-6BCA-BEB1-E8D30634D1B3}"/>
            </a:ext>
          </a:extLst>
        </p:cNvPr>
        <p:cNvGrpSpPr/>
        <p:nvPr/>
      </p:nvGrpSpPr>
      <p:grpSpPr>
        <a:xfrm>
          <a:off x="0" y="0"/>
          <a:ext cx="0" cy="0"/>
          <a:chOff x="0" y="0"/>
          <a:chExt cx="0" cy="0"/>
        </a:xfrm>
      </p:grpSpPr>
      <p:sp>
        <p:nvSpPr>
          <p:cNvPr id="12" name="TextBox 11">
            <a:extLst>
              <a:ext uri="{FF2B5EF4-FFF2-40B4-BE49-F238E27FC236}">
                <a16:creationId xmlns:a16="http://schemas.microsoft.com/office/drawing/2014/main" id="{0F1DFC01-99E0-FD19-7B6F-772BF375B742}"/>
              </a:ext>
            </a:extLst>
          </p:cNvPr>
          <p:cNvSpPr txBox="1"/>
          <p:nvPr/>
        </p:nvSpPr>
        <p:spPr>
          <a:xfrm>
            <a:off x="3505200" y="112734"/>
            <a:ext cx="5283200" cy="6032421"/>
          </a:xfrm>
          <a:prstGeom prst="rect">
            <a:avLst/>
          </a:prstGeom>
          <a:noFill/>
          <a:ln>
            <a:solidFill>
              <a:schemeClr val="tx1"/>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latin typeface="Open Sans Light" panose="020B0306030504020204" pitchFamily="34" charset="0"/>
                <a:ea typeface="Open Sans Light" panose="020B0306030504020204" pitchFamily="34" charset="0"/>
                <a:cs typeface="Open Sans Light" panose="020B0306030504020204" pitchFamily="34" charset="0"/>
              </a:rPr>
              <a:t>Key Facts – Women’s Royal Naval Service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1" dirty="0">
              <a:latin typeface="Open Sans Light" panose="020B0306030504020204" pitchFamily="34" charset="0"/>
              <a:ea typeface="Open Sans Light" panose="020B0306030504020204" pitchFamily="34" charset="0"/>
              <a:cs typeface="Open Sans Light" panose="020B03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latin typeface="Open Sans Light" panose="020B0306030504020204" pitchFamily="34" charset="0"/>
                <a:ea typeface="Open Sans Light" panose="020B0306030504020204" pitchFamily="34" charset="0"/>
                <a:cs typeface="Open Sans Light" panose="020B0306030504020204" pitchFamily="34" charset="0"/>
              </a:rPr>
              <a:t>The first women to serve in the Women’s Royal Naval Service (WRNS) had been during the First World War. The organisation was once again called into action as war approached in 1938.</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400" dirty="0">
              <a:latin typeface="Open Sans Light" panose="020B0306030504020204" pitchFamily="34" charset="0"/>
              <a:ea typeface="Open Sans Light" panose="020B0306030504020204" pitchFamily="34" charset="0"/>
              <a:cs typeface="Open Sans Light" panose="020B03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latin typeface="Open Sans Light" panose="020B0306030504020204" pitchFamily="34" charset="0"/>
                <a:ea typeface="Open Sans Light" panose="020B0306030504020204" pitchFamily="34" charset="0"/>
                <a:cs typeface="Open Sans Light" panose="020B0306030504020204" pitchFamily="34" charset="0"/>
              </a:rPr>
              <a:t>As with the other women’s services, Wrens started out doing domestic and office duties but were soon being moved into a range of vital and dangerous jobs such as radio and radar operators, looking out for German U-boat signals and assisting with codebreaking at Bletchley Park.</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400" dirty="0">
              <a:latin typeface="Open Sans Light" panose="020B0306030504020204" pitchFamily="34" charset="0"/>
              <a:ea typeface="Open Sans Light" panose="020B0306030504020204" pitchFamily="34" charset="0"/>
              <a:cs typeface="Open Sans Light" panose="020B03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latin typeface="Open Sans Light" panose="020B0306030504020204" pitchFamily="34" charset="0"/>
                <a:ea typeface="Open Sans Light" panose="020B0306030504020204" pitchFamily="34" charset="0"/>
                <a:cs typeface="Open Sans Light" panose="020B0306030504020204" pitchFamily="34" charset="0"/>
              </a:rPr>
              <a:t>The WRNS’ motto was ‘Never At Sea’ and to begin with most Wrens did not serve on ships, but towards the end of the war, some Wrens were trained to work on board ships.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400" dirty="0">
              <a:latin typeface="Open Sans Light" panose="020B0306030504020204" pitchFamily="34" charset="0"/>
              <a:ea typeface="Open Sans Light" panose="020B0306030504020204" pitchFamily="34" charset="0"/>
              <a:cs typeface="Open Sans Light" panose="020B03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latin typeface="Open Sans Light" panose="020B0306030504020204" pitchFamily="34" charset="0"/>
                <a:ea typeface="Open Sans Light" panose="020B0306030504020204" pitchFamily="34" charset="0"/>
                <a:cs typeface="Open Sans Light" panose="020B0306030504020204" pitchFamily="34" charset="0"/>
              </a:rPr>
              <a:t>During the Normandy Landings, many Wrens were involved in the behind the scenes planning for D-Day and some  were even out in the Channel towing damaged boats back for repairs.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400" dirty="0">
              <a:latin typeface="Open Sans Light" panose="020B0306030504020204" pitchFamily="34" charset="0"/>
              <a:ea typeface="Open Sans Light" panose="020B0306030504020204" pitchFamily="34" charset="0"/>
              <a:cs typeface="Open Sans Light" panose="020B03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latin typeface="Open Sans Light" panose="020B0306030504020204" pitchFamily="34" charset="0"/>
                <a:ea typeface="Open Sans Light" panose="020B0306030504020204" pitchFamily="34" charset="0"/>
                <a:cs typeface="Open Sans Light" panose="020B0306030504020204" pitchFamily="34" charset="0"/>
              </a:rPr>
              <a:t>The Women’s Royal Indian Naval Service was formed in 1942 and by 1945 nearly two thirds of the women were Indian.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400" dirty="0">
              <a:latin typeface="Open Sans Light" panose="020B0306030504020204" pitchFamily="34" charset="0"/>
              <a:ea typeface="Open Sans Light" panose="020B0306030504020204" pitchFamily="34" charset="0"/>
              <a:cs typeface="Open Sans Light" panose="020B03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latin typeface="Open Sans Light" panose="020B0306030504020204" pitchFamily="34" charset="0"/>
                <a:ea typeface="Open Sans Light" panose="020B0306030504020204" pitchFamily="34" charset="0"/>
                <a:cs typeface="Open Sans Light" panose="020B0306030504020204" pitchFamily="34" charset="0"/>
              </a:rPr>
              <a:t>By the end of the Second World War, over 74,000 women had served in the WRNS doing over 200 different jobs. </a:t>
            </a:r>
          </a:p>
        </p:txBody>
      </p:sp>
      <p:sp>
        <p:nvSpPr>
          <p:cNvPr id="2" name="TextBox 1">
            <a:extLst>
              <a:ext uri="{FF2B5EF4-FFF2-40B4-BE49-F238E27FC236}">
                <a16:creationId xmlns:a16="http://schemas.microsoft.com/office/drawing/2014/main" id="{BF2862EF-2D17-0053-4992-51AEBA0D1080}"/>
              </a:ext>
            </a:extLst>
          </p:cNvPr>
          <p:cNvSpPr txBox="1"/>
          <p:nvPr/>
        </p:nvSpPr>
        <p:spPr>
          <a:xfrm>
            <a:off x="11466786" y="6412213"/>
            <a:ext cx="641130" cy="369332"/>
          </a:xfrm>
          <a:prstGeom prst="rect">
            <a:avLst/>
          </a:prstGeom>
          <a:noFill/>
        </p:spPr>
        <p:txBody>
          <a:bodyPr wrap="square" rtlCol="0">
            <a:spAutoFit/>
          </a:bodyPr>
          <a:lstStyle/>
          <a:p>
            <a:pPr algn="r"/>
            <a:r>
              <a:rPr lang="en-GB" dirty="0">
                <a:solidFill>
                  <a:schemeClr val="bg1"/>
                </a:solidFill>
              </a:rPr>
              <a:t>C</a:t>
            </a:r>
          </a:p>
        </p:txBody>
      </p:sp>
      <p:pic>
        <p:nvPicPr>
          <p:cNvPr id="1026" name="Picture 2" descr="WRNS visual signallers demonstrate the use of an Aldis lamp to send and receive messages from nearby ships, 1944 (Photo by Ministry of Information Photo Division Photographer/ Imperial War Museums via Getty Images)">
            <a:extLst>
              <a:ext uri="{FF2B5EF4-FFF2-40B4-BE49-F238E27FC236}">
                <a16:creationId xmlns:a16="http://schemas.microsoft.com/office/drawing/2014/main" id="{F6387A89-2C2F-9B67-6DC6-78A32978B7A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1432" r="37445"/>
          <a:stretch/>
        </p:blipFill>
        <p:spPr bwMode="auto">
          <a:xfrm>
            <a:off x="144637" y="112734"/>
            <a:ext cx="3258964" cy="29210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D7B1D8CB-E3D2-E54E-6C38-A203CE072D8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7838" r="3099" b="26424"/>
          <a:stretch/>
        </p:blipFill>
        <p:spPr bwMode="auto">
          <a:xfrm>
            <a:off x="8889999" y="130966"/>
            <a:ext cx="3197718" cy="315833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Who were the WW2 Wrens, and what did ...">
            <a:extLst>
              <a:ext uri="{FF2B5EF4-FFF2-40B4-BE49-F238E27FC236}">
                <a16:creationId xmlns:a16="http://schemas.microsoft.com/office/drawing/2014/main" id="{CD0DC85E-380E-47DF-0BEE-8A2F3209ACA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89998" y="3429001"/>
            <a:ext cx="3197718" cy="27686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A person saluting with a hat&#10;&#10;AI-generated content may be incorrect.">
            <a:extLst>
              <a:ext uri="{FF2B5EF4-FFF2-40B4-BE49-F238E27FC236}">
                <a16:creationId xmlns:a16="http://schemas.microsoft.com/office/drawing/2014/main" id="{01072B98-7939-7F05-AB1D-FF61A5A69BA6}"/>
              </a:ext>
            </a:extLst>
          </p:cNvPr>
          <p:cNvPicPr>
            <a:picLocks noChangeAspect="1"/>
          </p:cNvPicPr>
          <p:nvPr/>
        </p:nvPicPr>
        <p:blipFill>
          <a:blip r:embed="rId6">
            <a:extLst>
              <a:ext uri="{28A0092B-C50C-407E-A947-70E740481C1C}">
                <a14:useLocalDpi xmlns:a14="http://schemas.microsoft.com/office/drawing/2010/main" val="0"/>
              </a:ext>
            </a:extLst>
          </a:blip>
          <a:srcRect l="8730" t="7778" r="17196" b="8148"/>
          <a:stretch/>
        </p:blipFill>
        <p:spPr>
          <a:xfrm>
            <a:off x="144637" y="3111245"/>
            <a:ext cx="3218611" cy="3086356"/>
          </a:xfrm>
          <a:prstGeom prst="rect">
            <a:avLst/>
          </a:prstGeom>
        </p:spPr>
      </p:pic>
    </p:spTree>
    <p:extLst>
      <p:ext uri="{BB962C8B-B14F-4D97-AF65-F5344CB8AC3E}">
        <p14:creationId xmlns:p14="http://schemas.microsoft.com/office/powerpoint/2010/main" val="42766661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9AD3BB-1FC0-07C4-B57B-2DDFE4234325}"/>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DEB45B8C-6319-55D3-E734-2FD512F97BE7}"/>
              </a:ext>
            </a:extLst>
          </p:cNvPr>
          <p:cNvSpPr txBox="1"/>
          <p:nvPr/>
        </p:nvSpPr>
        <p:spPr>
          <a:xfrm>
            <a:off x="4759890" y="162838"/>
            <a:ext cx="7348026" cy="686341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b="1" dirty="0">
                <a:latin typeface="Open Sans Light" panose="020B0306030504020204" pitchFamily="34" charset="0"/>
                <a:ea typeface="Open Sans Light" panose="020B0306030504020204" pitchFamily="34" charset="0"/>
                <a:cs typeface="Open Sans Light" panose="020B0306030504020204" pitchFamily="34" charset="0"/>
              </a:rPr>
              <a:t>Wren Vera Margaret </a:t>
            </a:r>
            <a:r>
              <a:rPr lang="en-GB" sz="2000" b="1" dirty="0" err="1">
                <a:latin typeface="Open Sans Light" panose="020B0306030504020204" pitchFamily="34" charset="0"/>
                <a:ea typeface="Open Sans Light" panose="020B0306030504020204" pitchFamily="34" charset="0"/>
                <a:cs typeface="Open Sans Light" panose="020B0306030504020204" pitchFamily="34" charset="0"/>
              </a:rPr>
              <a:t>Cowle</a:t>
            </a:r>
            <a:endParaRPr lang="en-GB" sz="2000" b="1" dirty="0">
              <a:latin typeface="Open Sans Light" panose="020B0306030504020204" pitchFamily="34" charset="0"/>
              <a:ea typeface="Open Sans Light" panose="020B0306030504020204" pitchFamily="34" charset="0"/>
              <a:cs typeface="Open Sans Light" panose="020B0306030504020204" pitchFamily="34" charset="0"/>
            </a:endParaRPr>
          </a:p>
          <a:p>
            <a:pPr algn="l"/>
            <a:endParaRPr lang="en-GB" sz="1400" b="0" i="0" dirty="0">
              <a:solidFill>
                <a:srgbClr val="565656"/>
              </a:solidFill>
              <a:effectLst/>
              <a:latin typeface="Open Sans Light" panose="020B0306030504020204" pitchFamily="34" charset="0"/>
              <a:ea typeface="Open Sans Light" panose="020B0306030504020204" pitchFamily="34" charset="0"/>
              <a:cs typeface="Open Sans Light" panose="020B0306030504020204" pitchFamily="34" charset="0"/>
            </a:endParaRPr>
          </a:p>
          <a:p>
            <a:pPr marL="285750" indent="-285750" algn="l">
              <a:buFont typeface="Arial" panose="020B0604020202020204" pitchFamily="34" charset="0"/>
              <a:buChar char="•"/>
            </a:pPr>
            <a:r>
              <a:rPr lang="en-GB" sz="1400" dirty="0">
                <a:solidFill>
                  <a:srgbClr val="565656"/>
                </a:solidFill>
                <a:latin typeface="Open Sans Light" panose="020B0306030504020204" pitchFamily="34" charset="0"/>
                <a:ea typeface="Open Sans Light" panose="020B0306030504020204" pitchFamily="34" charset="0"/>
                <a:cs typeface="Open Sans Light" panose="020B0306030504020204" pitchFamily="34" charset="0"/>
              </a:rPr>
              <a:t>Vera </a:t>
            </a:r>
            <a:r>
              <a:rPr lang="en-GB" sz="1400" dirty="0" err="1">
                <a:solidFill>
                  <a:srgbClr val="565656"/>
                </a:solidFill>
                <a:latin typeface="Open Sans Light" panose="020B0306030504020204" pitchFamily="34" charset="0"/>
                <a:ea typeface="Open Sans Light" panose="020B0306030504020204" pitchFamily="34" charset="0"/>
                <a:cs typeface="Open Sans Light" panose="020B0306030504020204" pitchFamily="34" charset="0"/>
              </a:rPr>
              <a:t>Cowle</a:t>
            </a:r>
            <a:r>
              <a:rPr lang="en-GB" sz="1400" dirty="0">
                <a:solidFill>
                  <a:srgbClr val="565656"/>
                </a:solidFill>
                <a:latin typeface="Open Sans Light" panose="020B0306030504020204" pitchFamily="34" charset="0"/>
                <a:ea typeface="Open Sans Light" panose="020B0306030504020204" pitchFamily="34" charset="0"/>
                <a:cs typeface="Open Sans Light" panose="020B0306030504020204" pitchFamily="34" charset="0"/>
              </a:rPr>
              <a:t> was from the Isle of Man and before the war she had worked serving in a radio shop on the island.</a:t>
            </a:r>
          </a:p>
          <a:p>
            <a:pPr marL="285750" indent="-285750" algn="l">
              <a:buFont typeface="Arial" panose="020B0604020202020204" pitchFamily="34" charset="0"/>
              <a:buChar char="•"/>
            </a:pPr>
            <a:endParaRPr lang="en-GB" sz="1400" dirty="0">
              <a:solidFill>
                <a:srgbClr val="565656"/>
              </a:solidFill>
              <a:latin typeface="Open Sans Light" panose="020B0306030504020204" pitchFamily="34" charset="0"/>
              <a:ea typeface="Open Sans Light" panose="020B0306030504020204" pitchFamily="34" charset="0"/>
              <a:cs typeface="Open Sans Light" panose="020B0306030504020204" pitchFamily="34" charset="0"/>
            </a:endParaRPr>
          </a:p>
          <a:p>
            <a:pPr marL="285750" indent="-285750" algn="l">
              <a:buFont typeface="Arial" panose="020B0604020202020204" pitchFamily="34" charset="0"/>
              <a:buChar char="•"/>
            </a:pPr>
            <a:r>
              <a:rPr lang="en-GB" sz="1400" dirty="0">
                <a:solidFill>
                  <a:srgbClr val="565656"/>
                </a:solidFill>
                <a:latin typeface="Open Sans Light" panose="020B0306030504020204" pitchFamily="34" charset="0"/>
                <a:ea typeface="Open Sans Light" panose="020B0306030504020204" pitchFamily="34" charset="0"/>
                <a:cs typeface="Open Sans Light" panose="020B0306030504020204" pitchFamily="34" charset="0"/>
              </a:rPr>
              <a:t>Soon after her 18</a:t>
            </a:r>
            <a:r>
              <a:rPr lang="en-GB" sz="1400" baseline="30000" dirty="0">
                <a:solidFill>
                  <a:srgbClr val="565656"/>
                </a:solidFill>
                <a:latin typeface="Open Sans Light" panose="020B0306030504020204" pitchFamily="34" charset="0"/>
                <a:ea typeface="Open Sans Light" panose="020B0306030504020204" pitchFamily="34" charset="0"/>
                <a:cs typeface="Open Sans Light" panose="020B0306030504020204" pitchFamily="34" charset="0"/>
              </a:rPr>
              <a:t>th</a:t>
            </a:r>
            <a:r>
              <a:rPr lang="en-GB" sz="1400" dirty="0">
                <a:solidFill>
                  <a:srgbClr val="565656"/>
                </a:solidFill>
                <a:latin typeface="Open Sans Light" panose="020B0306030504020204" pitchFamily="34" charset="0"/>
                <a:ea typeface="Open Sans Light" panose="020B0306030504020204" pitchFamily="34" charset="0"/>
                <a:cs typeface="Open Sans Light" panose="020B0306030504020204" pitchFamily="34" charset="0"/>
              </a:rPr>
              <a:t> birthday, Vera joined the Women’s Royal Naval Service and was stationed at HMS Daedalus, a Royal Naval air base at Lee-on Solent. The Wrens lived in a former hotel near the base.</a:t>
            </a:r>
          </a:p>
          <a:p>
            <a:pPr marL="285750" indent="-285750" algn="l">
              <a:buFont typeface="Arial" panose="020B0604020202020204" pitchFamily="34" charset="0"/>
              <a:buChar char="•"/>
            </a:pPr>
            <a:endParaRPr lang="en-GB" sz="1400" dirty="0">
              <a:solidFill>
                <a:srgbClr val="565656"/>
              </a:solidFill>
              <a:latin typeface="Open Sans Light" panose="020B0306030504020204" pitchFamily="34" charset="0"/>
              <a:ea typeface="Open Sans Light" panose="020B0306030504020204" pitchFamily="34" charset="0"/>
              <a:cs typeface="Open Sans Light" panose="020B0306030504020204" pitchFamily="34" charset="0"/>
            </a:endParaRPr>
          </a:p>
          <a:p>
            <a:pPr marL="285750" indent="-285750" algn="l">
              <a:buFont typeface="Arial" panose="020B0604020202020204" pitchFamily="34" charset="0"/>
              <a:buChar char="•"/>
            </a:pPr>
            <a:r>
              <a:rPr lang="en-GB" sz="1400" dirty="0">
                <a:solidFill>
                  <a:srgbClr val="565656"/>
                </a:solidFill>
                <a:latin typeface="Open Sans Light" panose="020B0306030504020204" pitchFamily="34" charset="0"/>
                <a:ea typeface="Open Sans Light" panose="020B0306030504020204" pitchFamily="34" charset="0"/>
                <a:cs typeface="Open Sans Light" panose="020B0306030504020204" pitchFamily="34" charset="0"/>
              </a:rPr>
              <a:t>Vera worked as a Steward, serving in the base canteen.</a:t>
            </a:r>
          </a:p>
          <a:p>
            <a:pPr marL="285750" indent="-285750" algn="l">
              <a:buFont typeface="Arial" panose="020B0604020202020204" pitchFamily="34" charset="0"/>
              <a:buChar char="•"/>
            </a:pPr>
            <a:endParaRPr lang="en-GB" sz="1400" dirty="0">
              <a:solidFill>
                <a:srgbClr val="565656"/>
              </a:solidFill>
              <a:latin typeface="Open Sans Light" panose="020B0306030504020204" pitchFamily="34" charset="0"/>
              <a:ea typeface="Open Sans Light" panose="020B0306030504020204" pitchFamily="34" charset="0"/>
              <a:cs typeface="Open Sans Light" panose="020B0306030504020204" pitchFamily="34" charset="0"/>
            </a:endParaRPr>
          </a:p>
          <a:p>
            <a:pPr marL="285750" indent="-285750" algn="l">
              <a:buFont typeface="Arial" panose="020B0604020202020204" pitchFamily="34" charset="0"/>
              <a:buChar char="•"/>
            </a:pPr>
            <a:r>
              <a:rPr lang="en-GB" sz="1400" dirty="0">
                <a:solidFill>
                  <a:srgbClr val="565656"/>
                </a:solidFill>
                <a:latin typeface="Open Sans Light" panose="020B0306030504020204" pitchFamily="34" charset="0"/>
                <a:ea typeface="Open Sans Light" panose="020B0306030504020204" pitchFamily="34" charset="0"/>
                <a:cs typeface="Open Sans Light" panose="020B0306030504020204" pitchFamily="34" charset="0"/>
              </a:rPr>
              <a:t>She wrote to a friend saying how much she was enjoying her new life, ‘ I craved for adventure and I am sure getting it’.</a:t>
            </a:r>
          </a:p>
          <a:p>
            <a:pPr marL="285750" indent="-285750" algn="l">
              <a:buFont typeface="Arial" panose="020B0604020202020204" pitchFamily="34" charset="0"/>
              <a:buChar char="•"/>
            </a:pPr>
            <a:endParaRPr lang="en-GB" sz="1400" dirty="0">
              <a:solidFill>
                <a:srgbClr val="565656"/>
              </a:solidFill>
              <a:latin typeface="Open Sans Light" panose="020B0306030504020204" pitchFamily="34" charset="0"/>
              <a:ea typeface="Open Sans Light" panose="020B0306030504020204" pitchFamily="34" charset="0"/>
              <a:cs typeface="Open Sans Light" panose="020B0306030504020204" pitchFamily="34" charset="0"/>
            </a:endParaRPr>
          </a:p>
          <a:p>
            <a:pPr marL="285750" indent="-285750" algn="l">
              <a:buFont typeface="Arial" panose="020B0604020202020204" pitchFamily="34" charset="0"/>
              <a:buChar char="•"/>
            </a:pPr>
            <a:r>
              <a:rPr lang="en-GB" sz="1400" dirty="0">
                <a:solidFill>
                  <a:srgbClr val="565656"/>
                </a:solidFill>
                <a:latin typeface="Open Sans Light" panose="020B0306030504020204" pitchFamily="34" charset="0"/>
                <a:ea typeface="Open Sans Light" panose="020B0306030504020204" pitchFamily="34" charset="0"/>
                <a:cs typeface="Open Sans Light" panose="020B0306030504020204" pitchFamily="34" charset="0"/>
              </a:rPr>
              <a:t>On the 23</a:t>
            </a:r>
            <a:r>
              <a:rPr lang="en-GB" sz="1400" baseline="30000" dirty="0">
                <a:solidFill>
                  <a:srgbClr val="565656"/>
                </a:solidFill>
                <a:latin typeface="Open Sans Light" panose="020B0306030504020204" pitchFamily="34" charset="0"/>
                <a:ea typeface="Open Sans Light" panose="020B0306030504020204" pitchFamily="34" charset="0"/>
                <a:cs typeface="Open Sans Light" panose="020B0306030504020204" pitchFamily="34" charset="0"/>
              </a:rPr>
              <a:t>rd</a:t>
            </a:r>
            <a:r>
              <a:rPr lang="en-GB" sz="1400" dirty="0">
                <a:solidFill>
                  <a:srgbClr val="565656"/>
                </a:solidFill>
                <a:latin typeface="Open Sans Light" panose="020B0306030504020204" pitchFamily="34" charset="0"/>
                <a:ea typeface="Open Sans Light" panose="020B0306030504020204" pitchFamily="34" charset="0"/>
                <a:cs typeface="Open Sans Light" panose="020B0306030504020204" pitchFamily="34" charset="0"/>
              </a:rPr>
              <a:t> March 1940, during the height of German air raids over Britain, the area was under heavy attack. Twenty-four Wrens were sitting down to their dinner, apparently rice pudding, when an anti-aircraft shell hit the dining room and ten of the women were killed and many others injured. </a:t>
            </a:r>
          </a:p>
          <a:p>
            <a:pPr marL="285750" indent="-285750" algn="l">
              <a:buFont typeface="Arial" panose="020B0604020202020204" pitchFamily="34" charset="0"/>
              <a:buChar char="•"/>
            </a:pPr>
            <a:endParaRPr lang="en-GB" sz="1400" dirty="0">
              <a:solidFill>
                <a:srgbClr val="565656"/>
              </a:solidFill>
              <a:latin typeface="Open Sans Light" panose="020B0306030504020204" pitchFamily="34" charset="0"/>
              <a:ea typeface="Open Sans Light" panose="020B0306030504020204" pitchFamily="34" charset="0"/>
              <a:cs typeface="Open Sans Light" panose="020B0306030504020204" pitchFamily="34" charset="0"/>
            </a:endParaRPr>
          </a:p>
          <a:p>
            <a:pPr marL="285750" indent="-285750" algn="l">
              <a:buFont typeface="Arial" panose="020B0604020202020204" pitchFamily="34" charset="0"/>
              <a:buChar char="•"/>
            </a:pPr>
            <a:r>
              <a:rPr lang="en-GB" sz="1400" dirty="0">
                <a:solidFill>
                  <a:srgbClr val="565656"/>
                </a:solidFill>
                <a:latin typeface="Open Sans Light" panose="020B0306030504020204" pitchFamily="34" charset="0"/>
                <a:ea typeface="Open Sans Light" panose="020B0306030504020204" pitchFamily="34" charset="0"/>
                <a:cs typeface="Open Sans Light" panose="020B0306030504020204" pitchFamily="34" charset="0"/>
              </a:rPr>
              <a:t>Vera was amongst those who was killed.</a:t>
            </a:r>
          </a:p>
          <a:p>
            <a:pPr marL="285750" indent="-285750" algn="l">
              <a:buFont typeface="Arial" panose="020B0604020202020204" pitchFamily="34" charset="0"/>
              <a:buChar char="•"/>
            </a:pPr>
            <a:endParaRPr lang="en-GB" sz="1400" dirty="0">
              <a:solidFill>
                <a:srgbClr val="565656"/>
              </a:solidFill>
              <a:latin typeface="Open Sans Light" panose="020B0306030504020204" pitchFamily="34" charset="0"/>
              <a:ea typeface="Open Sans Light" panose="020B0306030504020204" pitchFamily="34" charset="0"/>
              <a:cs typeface="Open Sans Light" panose="020B0306030504020204" pitchFamily="34" charset="0"/>
            </a:endParaRPr>
          </a:p>
          <a:p>
            <a:pPr marL="285750" indent="-285750" algn="l">
              <a:buFont typeface="Arial" panose="020B0604020202020204" pitchFamily="34" charset="0"/>
              <a:buChar char="•"/>
            </a:pPr>
            <a:r>
              <a:rPr lang="en-GB" sz="1400" dirty="0">
                <a:solidFill>
                  <a:srgbClr val="565656"/>
                </a:solidFill>
                <a:latin typeface="Open Sans Light" panose="020B0306030504020204" pitchFamily="34" charset="0"/>
                <a:ea typeface="Open Sans Light" panose="020B0306030504020204" pitchFamily="34" charset="0"/>
                <a:cs typeface="Open Sans Light" panose="020B0306030504020204" pitchFamily="34" charset="0"/>
              </a:rPr>
              <a:t>Her mother said in a newspaper report, ‘I am proud to think that my daughter died in the service of her country. Her father served in the last war and is doing his best as a coast watcher at this time’</a:t>
            </a:r>
          </a:p>
          <a:p>
            <a:pPr marL="285750" indent="-285750" algn="l">
              <a:buFont typeface="Arial" panose="020B0604020202020204" pitchFamily="34" charset="0"/>
              <a:buChar char="•"/>
            </a:pPr>
            <a:endParaRPr lang="en-GB" sz="1400" dirty="0">
              <a:solidFill>
                <a:srgbClr val="565656"/>
              </a:solidFill>
              <a:latin typeface="Open Sans Light" panose="020B0306030504020204" pitchFamily="34" charset="0"/>
              <a:ea typeface="Open Sans Light" panose="020B0306030504020204" pitchFamily="34" charset="0"/>
              <a:cs typeface="Open Sans Light" panose="020B0306030504020204" pitchFamily="34" charset="0"/>
            </a:endParaRPr>
          </a:p>
          <a:p>
            <a:pPr marL="285750" indent="-285750" algn="l">
              <a:buFont typeface="Arial" panose="020B0604020202020204" pitchFamily="34" charset="0"/>
              <a:buChar char="•"/>
            </a:pPr>
            <a:r>
              <a:rPr lang="en-GB" sz="1400" b="0" i="0" dirty="0">
                <a:solidFill>
                  <a:srgbClr val="565656"/>
                </a:solidFill>
                <a:effectLst/>
                <a:latin typeface="Open Sans Light" panose="020B0306030504020204" pitchFamily="34" charset="0"/>
                <a:ea typeface="Open Sans Light" panose="020B0306030504020204" pitchFamily="34" charset="0"/>
                <a:cs typeface="Open Sans Light" panose="020B0306030504020204" pitchFamily="34" charset="0"/>
              </a:rPr>
              <a:t>Vera, who was </a:t>
            </a:r>
            <a:r>
              <a:rPr lang="en-GB" sz="1400" dirty="0">
                <a:solidFill>
                  <a:srgbClr val="565656"/>
                </a:solidFill>
                <a:latin typeface="Open Sans Light" panose="020B0306030504020204" pitchFamily="34" charset="0"/>
                <a:ea typeface="Open Sans Light" panose="020B0306030504020204" pitchFamily="34" charset="0"/>
                <a:cs typeface="Open Sans Light" panose="020B0306030504020204" pitchFamily="34" charset="0"/>
              </a:rPr>
              <a:t>just 18</a:t>
            </a:r>
            <a:r>
              <a:rPr lang="en-GB" sz="1400" b="0" i="0" dirty="0">
                <a:solidFill>
                  <a:srgbClr val="565656"/>
                </a:solidFill>
                <a:effectLst/>
                <a:latin typeface="Open Sans Light" panose="020B0306030504020204" pitchFamily="34" charset="0"/>
                <a:ea typeface="Open Sans Light" panose="020B0306030504020204" pitchFamily="34" charset="0"/>
                <a:cs typeface="Open Sans Light" panose="020B0306030504020204" pitchFamily="34" charset="0"/>
              </a:rPr>
              <a:t> when she died, is buried at Haslar Royal Naval Cemetery, alongside the other Wrens who died that night.</a:t>
            </a:r>
          </a:p>
          <a:p>
            <a:pPr algn="l"/>
            <a:endParaRPr lang="en-GB" sz="1400" b="0" i="0" dirty="0">
              <a:solidFill>
                <a:srgbClr val="565656"/>
              </a:solidFill>
              <a:effectLst/>
              <a:latin typeface="Open Sans Light" panose="020B0306030504020204" pitchFamily="34" charset="0"/>
              <a:ea typeface="Open Sans Light" panose="020B0306030504020204" pitchFamily="34" charset="0"/>
              <a:cs typeface="Open Sans Light" panose="020B03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b="1" dirty="0">
              <a:latin typeface="Open Sans Light" panose="020B0306030504020204" pitchFamily="34" charset="0"/>
              <a:ea typeface="Open Sans Light" panose="020B0306030504020204" pitchFamily="34" charset="0"/>
              <a:cs typeface="Open Sans Light" panose="020B03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dirty="0">
              <a:latin typeface="Open Sans Light" panose="020B0306030504020204" pitchFamily="34" charset="0"/>
              <a:ea typeface="Open Sans Light" panose="020B0306030504020204" pitchFamily="34" charset="0"/>
              <a:cs typeface="Open Sans Light" panose="020B03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dirty="0">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2" name="TextBox 1">
            <a:extLst>
              <a:ext uri="{FF2B5EF4-FFF2-40B4-BE49-F238E27FC236}">
                <a16:creationId xmlns:a16="http://schemas.microsoft.com/office/drawing/2014/main" id="{B4C5C77C-DB63-8110-88A4-3487A6657CD0}"/>
              </a:ext>
            </a:extLst>
          </p:cNvPr>
          <p:cNvSpPr txBox="1"/>
          <p:nvPr/>
        </p:nvSpPr>
        <p:spPr>
          <a:xfrm>
            <a:off x="11466786" y="6412213"/>
            <a:ext cx="641130" cy="369332"/>
          </a:xfrm>
          <a:prstGeom prst="rect">
            <a:avLst/>
          </a:prstGeom>
          <a:noFill/>
        </p:spPr>
        <p:txBody>
          <a:bodyPr wrap="square" rtlCol="0">
            <a:spAutoFit/>
          </a:bodyPr>
          <a:lstStyle/>
          <a:p>
            <a:pPr algn="r"/>
            <a:r>
              <a:rPr lang="en-GB" dirty="0">
                <a:solidFill>
                  <a:schemeClr val="bg1"/>
                </a:solidFill>
              </a:rPr>
              <a:t>C.1</a:t>
            </a:r>
          </a:p>
        </p:txBody>
      </p:sp>
      <p:pic>
        <p:nvPicPr>
          <p:cNvPr id="4" name="Picture 3" descr="A black and white photo of a person&#10;&#10;Description automatically generated">
            <a:extLst>
              <a:ext uri="{FF2B5EF4-FFF2-40B4-BE49-F238E27FC236}">
                <a16:creationId xmlns:a16="http://schemas.microsoft.com/office/drawing/2014/main" id="{84FA7938-B34B-741B-423D-861D3D3E0903}"/>
              </a:ext>
            </a:extLst>
          </p:cNvPr>
          <p:cNvPicPr>
            <a:picLocks noChangeAspect="1"/>
          </p:cNvPicPr>
          <p:nvPr/>
        </p:nvPicPr>
        <p:blipFill>
          <a:blip r:embed="rId3">
            <a:extLst>
              <a:ext uri="{28A0092B-C50C-407E-A947-70E740481C1C}">
                <a14:useLocalDpi xmlns:a14="http://schemas.microsoft.com/office/drawing/2010/main" val="0"/>
              </a:ext>
            </a:extLst>
          </a:blip>
          <a:srcRect b="20374"/>
          <a:stretch/>
        </p:blipFill>
        <p:spPr>
          <a:xfrm>
            <a:off x="187890" y="162838"/>
            <a:ext cx="4446740" cy="5987441"/>
          </a:xfrm>
          <a:prstGeom prst="rect">
            <a:avLst/>
          </a:prstGeom>
        </p:spPr>
      </p:pic>
    </p:spTree>
    <p:extLst>
      <p:ext uri="{BB962C8B-B14F-4D97-AF65-F5344CB8AC3E}">
        <p14:creationId xmlns:p14="http://schemas.microsoft.com/office/powerpoint/2010/main" val="34138490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155735-AE06-ECAC-B68A-5281EE096912}"/>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BCAB2689-68DE-A05E-36FF-8E8AD5C6E34A}"/>
              </a:ext>
            </a:extLst>
          </p:cNvPr>
          <p:cNvSpPr txBox="1"/>
          <p:nvPr/>
        </p:nvSpPr>
        <p:spPr>
          <a:xfrm>
            <a:off x="4459266" y="162838"/>
            <a:ext cx="7648650" cy="707886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b="1" dirty="0">
                <a:latin typeface="Open Sans Light" panose="020B0306030504020204" pitchFamily="34" charset="0"/>
                <a:ea typeface="Open Sans Light" panose="020B0306030504020204" pitchFamily="34" charset="0"/>
                <a:cs typeface="Open Sans Light" panose="020B0306030504020204" pitchFamily="34" charset="0"/>
              </a:rPr>
              <a:t>Third Officer Florence Macpherson</a:t>
            </a:r>
          </a:p>
          <a:p>
            <a:pPr algn="l"/>
            <a:endParaRPr lang="en-GB" sz="1400" b="0" i="0" dirty="0">
              <a:solidFill>
                <a:srgbClr val="565656"/>
              </a:solidFill>
              <a:effectLst/>
              <a:latin typeface="Open Sans Light" panose="020B0306030504020204" pitchFamily="34" charset="0"/>
              <a:ea typeface="Open Sans Light" panose="020B0306030504020204" pitchFamily="34" charset="0"/>
              <a:cs typeface="Open Sans Light" panose="020B0306030504020204" pitchFamily="34" charset="0"/>
            </a:endParaRPr>
          </a:p>
          <a:p>
            <a:pPr marL="285750" indent="-285750" algn="l">
              <a:buFont typeface="Arial" panose="020B0604020202020204" pitchFamily="34" charset="0"/>
              <a:buChar char="•"/>
            </a:pPr>
            <a:r>
              <a:rPr lang="en-GB" sz="1400" dirty="0">
                <a:solidFill>
                  <a:srgbClr val="565656"/>
                </a:solidFill>
                <a:latin typeface="Open Sans Light" panose="020B0306030504020204" pitchFamily="34" charset="0"/>
                <a:ea typeface="Open Sans Light" panose="020B0306030504020204" pitchFamily="34" charset="0"/>
                <a:cs typeface="Open Sans Light" panose="020B0306030504020204" pitchFamily="34" charset="0"/>
              </a:rPr>
              <a:t>Florence</a:t>
            </a:r>
            <a:r>
              <a:rPr lang="en-GB" sz="1400" b="0" i="0" dirty="0">
                <a:solidFill>
                  <a:srgbClr val="565656"/>
                </a:solidFill>
                <a:effectLst/>
                <a:latin typeface="Open Sans Light" panose="020B0306030504020204" pitchFamily="34" charset="0"/>
                <a:ea typeface="Open Sans Light" panose="020B0306030504020204" pitchFamily="34" charset="0"/>
                <a:cs typeface="Open Sans Light" panose="020B0306030504020204" pitchFamily="34" charset="0"/>
              </a:rPr>
              <a:t> was born in 1906 in Canada. She had lived in Vancouver, where she had been a school-teacher before the war.</a:t>
            </a:r>
          </a:p>
          <a:p>
            <a:pPr marL="285750" indent="-285750" algn="l">
              <a:buFont typeface="Arial" panose="020B0604020202020204" pitchFamily="34" charset="0"/>
              <a:buChar char="•"/>
            </a:pPr>
            <a:endParaRPr lang="en-GB" sz="1400" b="0" i="0" dirty="0">
              <a:solidFill>
                <a:srgbClr val="565656"/>
              </a:solidFill>
              <a:effectLst/>
              <a:latin typeface="Open Sans Light" panose="020B0306030504020204" pitchFamily="34" charset="0"/>
              <a:ea typeface="Open Sans Light" panose="020B0306030504020204" pitchFamily="34" charset="0"/>
              <a:cs typeface="Open Sans Light" panose="020B0306030504020204" pitchFamily="34" charset="0"/>
            </a:endParaRPr>
          </a:p>
          <a:p>
            <a:pPr marL="285750" indent="-285750" algn="l">
              <a:buFont typeface="Arial" panose="020B0604020202020204" pitchFamily="34" charset="0"/>
              <a:buChar char="•"/>
            </a:pPr>
            <a:r>
              <a:rPr lang="en-GB" sz="1400" b="0" i="0" dirty="0">
                <a:solidFill>
                  <a:srgbClr val="565656"/>
                </a:solidFill>
                <a:effectLst/>
                <a:latin typeface="Open Sans Light" panose="020B0306030504020204" pitchFamily="34" charset="0"/>
                <a:ea typeface="Open Sans Light" panose="020B0306030504020204" pitchFamily="34" charset="0"/>
                <a:cs typeface="Open Sans Light" panose="020B0306030504020204" pitchFamily="34" charset="0"/>
              </a:rPr>
              <a:t>When the Second World War came, Florence joined the Women’s Royal Naval Service (WRNS) and became a Cipher Officer in the highly secretive Y Service. Their job was to try and intercept secret messages and codes and work out where they were coming from and what they said. Florence’s work focused on messages from the German Navy.</a:t>
            </a:r>
          </a:p>
          <a:p>
            <a:pPr marL="285750" indent="-285750" algn="l">
              <a:buFont typeface="Arial" panose="020B0604020202020204" pitchFamily="34" charset="0"/>
              <a:buChar char="•"/>
            </a:pPr>
            <a:endParaRPr lang="en-GB" sz="1400" dirty="0">
              <a:solidFill>
                <a:srgbClr val="565656"/>
              </a:solidFill>
              <a:latin typeface="Open Sans Light" panose="020B0306030504020204" pitchFamily="34" charset="0"/>
              <a:ea typeface="Open Sans Light" panose="020B0306030504020204" pitchFamily="34" charset="0"/>
              <a:cs typeface="Open Sans Light" panose="020B0306030504020204" pitchFamily="34" charset="0"/>
            </a:endParaRPr>
          </a:p>
          <a:p>
            <a:pPr marL="285750" indent="-285750" algn="l">
              <a:buFont typeface="Arial" panose="020B0604020202020204" pitchFamily="34" charset="0"/>
              <a:buChar char="•"/>
            </a:pPr>
            <a:r>
              <a:rPr lang="en-GB" sz="1400" b="0" i="0" dirty="0">
                <a:solidFill>
                  <a:srgbClr val="565656"/>
                </a:solidFill>
                <a:effectLst/>
                <a:latin typeface="Open Sans Light" panose="020B0306030504020204" pitchFamily="34" charset="0"/>
                <a:ea typeface="Open Sans Light" panose="020B0306030504020204" pitchFamily="34" charset="0"/>
                <a:cs typeface="Open Sans Light" panose="020B0306030504020204" pitchFamily="34" charset="0"/>
              </a:rPr>
              <a:t>In August 1941 she was among a </a:t>
            </a:r>
            <a:r>
              <a:rPr lang="en-GB" sz="1400" dirty="0">
                <a:solidFill>
                  <a:srgbClr val="565656"/>
                </a:solidFill>
                <a:latin typeface="Open Sans Light" panose="020B0306030504020204" pitchFamily="34" charset="0"/>
                <a:ea typeface="Open Sans Light" panose="020B0306030504020204" pitchFamily="34" charset="0"/>
                <a:cs typeface="Open Sans Light" panose="020B0306030504020204" pitchFamily="34" charset="0"/>
              </a:rPr>
              <a:t>group from the Scarborough station </a:t>
            </a:r>
            <a:r>
              <a:rPr lang="en-GB" sz="1400" b="0" i="0" dirty="0">
                <a:solidFill>
                  <a:srgbClr val="565656"/>
                </a:solidFill>
                <a:effectLst/>
                <a:latin typeface="Open Sans Light" panose="020B0306030504020204" pitchFamily="34" charset="0"/>
                <a:ea typeface="Open Sans Light" panose="020B0306030504020204" pitchFamily="34" charset="0"/>
                <a:cs typeface="Open Sans Light" panose="020B0306030504020204" pitchFamily="34" charset="0"/>
              </a:rPr>
              <a:t>who departed from Liverpool aboard the SS </a:t>
            </a:r>
            <a:r>
              <a:rPr lang="en-GB" sz="1400" b="0" i="1" dirty="0">
                <a:solidFill>
                  <a:srgbClr val="565656"/>
                </a:solidFill>
                <a:effectLst/>
                <a:latin typeface="Open Sans Light" panose="020B0306030504020204" pitchFamily="34" charset="0"/>
                <a:ea typeface="Open Sans Light" panose="020B0306030504020204" pitchFamily="34" charset="0"/>
                <a:cs typeface="Open Sans Light" panose="020B0306030504020204" pitchFamily="34" charset="0"/>
              </a:rPr>
              <a:t>Aguila</a:t>
            </a:r>
            <a:r>
              <a:rPr lang="en-GB" sz="1400" b="0" i="0" dirty="0">
                <a:solidFill>
                  <a:srgbClr val="565656"/>
                </a:solidFill>
                <a:effectLst/>
                <a:latin typeface="Open Sans Light" panose="020B0306030504020204" pitchFamily="34" charset="0"/>
                <a:ea typeface="Open Sans Light" panose="020B0306030504020204" pitchFamily="34" charset="0"/>
                <a:cs typeface="Open Sans Light" panose="020B0306030504020204" pitchFamily="34" charset="0"/>
              </a:rPr>
              <a:t>. They had all volunteered to go closer to the dangers of war and were on their way to serve in Gibraltar.</a:t>
            </a:r>
          </a:p>
          <a:p>
            <a:pPr marL="285750" indent="-285750" algn="l">
              <a:buFont typeface="Arial" panose="020B0604020202020204" pitchFamily="34" charset="0"/>
              <a:buChar char="•"/>
            </a:pPr>
            <a:endParaRPr lang="en-GB" sz="1400" dirty="0">
              <a:solidFill>
                <a:srgbClr val="565656"/>
              </a:solidFill>
              <a:latin typeface="Open Sans Light" panose="020B0306030504020204" pitchFamily="34" charset="0"/>
              <a:ea typeface="Open Sans Light" panose="020B0306030504020204" pitchFamily="34" charset="0"/>
              <a:cs typeface="Open Sans Light" panose="020B0306030504020204" pitchFamily="34" charset="0"/>
            </a:endParaRPr>
          </a:p>
          <a:p>
            <a:pPr marL="285750" indent="-285750" algn="l">
              <a:buFont typeface="Arial" panose="020B0604020202020204" pitchFamily="34" charset="0"/>
              <a:buChar char="•"/>
            </a:pPr>
            <a:r>
              <a:rPr lang="en-GB" sz="1400" b="0" i="0" dirty="0">
                <a:solidFill>
                  <a:srgbClr val="565656"/>
                </a:solidFill>
                <a:effectLst/>
                <a:latin typeface="Open Sans Light" panose="020B0306030504020204" pitchFamily="34" charset="0"/>
                <a:ea typeface="Open Sans Light" panose="020B0306030504020204" pitchFamily="34" charset="0"/>
                <a:cs typeface="Open Sans Light" panose="020B0306030504020204" pitchFamily="34" charset="0"/>
              </a:rPr>
              <a:t>The risk of attack from German U-boats meant that ships travelled in convoys. During their journey, the convoy was warned of long-range enemy aircraft and U-boats on their tail. They were told to expect an attack.</a:t>
            </a:r>
          </a:p>
          <a:p>
            <a:pPr marL="285750" indent="-285750" algn="l">
              <a:buFont typeface="Arial" panose="020B0604020202020204" pitchFamily="34" charset="0"/>
              <a:buChar char="•"/>
            </a:pPr>
            <a:endParaRPr lang="en-GB" sz="1400" b="0" i="0" dirty="0">
              <a:solidFill>
                <a:srgbClr val="565656"/>
              </a:solidFill>
              <a:effectLst/>
              <a:latin typeface="Open Sans Light" panose="020B0306030504020204" pitchFamily="34" charset="0"/>
              <a:ea typeface="Open Sans Light" panose="020B0306030504020204" pitchFamily="34" charset="0"/>
              <a:cs typeface="Open Sans Light" panose="020B0306030504020204" pitchFamily="34" charset="0"/>
            </a:endParaRPr>
          </a:p>
          <a:p>
            <a:pPr marL="285750" indent="-285750" algn="l">
              <a:buFont typeface="Arial" panose="020B0604020202020204" pitchFamily="34" charset="0"/>
              <a:buChar char="•"/>
            </a:pPr>
            <a:r>
              <a:rPr lang="en-GB" sz="1400" b="0" i="0" dirty="0">
                <a:solidFill>
                  <a:srgbClr val="565656"/>
                </a:solidFill>
                <a:effectLst/>
                <a:latin typeface="Open Sans Light" panose="020B0306030504020204" pitchFamily="34" charset="0"/>
                <a:ea typeface="Open Sans Light" panose="020B0306030504020204" pitchFamily="34" charset="0"/>
                <a:cs typeface="Open Sans Light" panose="020B0306030504020204" pitchFamily="34" charset="0"/>
              </a:rPr>
              <a:t>At 3am on 19 August two torpedoes struck </a:t>
            </a:r>
            <a:r>
              <a:rPr lang="en-GB" sz="1400" b="0" i="1" dirty="0">
                <a:solidFill>
                  <a:srgbClr val="565656"/>
                </a:solidFill>
                <a:effectLst/>
                <a:latin typeface="Open Sans Light" panose="020B0306030504020204" pitchFamily="34" charset="0"/>
                <a:ea typeface="Open Sans Light" panose="020B0306030504020204" pitchFamily="34" charset="0"/>
                <a:cs typeface="Open Sans Light" panose="020B0306030504020204" pitchFamily="34" charset="0"/>
              </a:rPr>
              <a:t>Aguila</a:t>
            </a:r>
            <a:r>
              <a:rPr lang="en-GB" sz="1400" b="0" i="0" dirty="0">
                <a:solidFill>
                  <a:srgbClr val="565656"/>
                </a:solidFill>
                <a:effectLst/>
                <a:latin typeface="Open Sans Light" panose="020B0306030504020204" pitchFamily="34" charset="0"/>
                <a:ea typeface="Open Sans Light" panose="020B0306030504020204" pitchFamily="34" charset="0"/>
                <a:cs typeface="Open Sans Light" panose="020B0306030504020204" pitchFamily="34" charset="0"/>
              </a:rPr>
              <a:t>. More than 400 people lost their lives. </a:t>
            </a:r>
            <a:r>
              <a:rPr lang="en-GB" sz="1400" dirty="0">
                <a:solidFill>
                  <a:srgbClr val="565656"/>
                </a:solidFill>
                <a:latin typeface="Open Sans Light" panose="020B0306030504020204" pitchFamily="34" charset="0"/>
                <a:ea typeface="Open Sans Light" panose="020B0306030504020204" pitchFamily="34" charset="0"/>
                <a:cs typeface="Open Sans Light" panose="020B0306030504020204" pitchFamily="34" charset="0"/>
              </a:rPr>
              <a:t>Florence</a:t>
            </a:r>
            <a:r>
              <a:rPr lang="en-GB" sz="1400" b="0" i="0" dirty="0">
                <a:solidFill>
                  <a:srgbClr val="565656"/>
                </a:solidFill>
                <a:effectLst/>
                <a:latin typeface="Open Sans Light" panose="020B0306030504020204" pitchFamily="34" charset="0"/>
                <a:ea typeface="Open Sans Light" panose="020B0306030504020204" pitchFamily="34" charset="0"/>
                <a:cs typeface="Open Sans Light" panose="020B0306030504020204" pitchFamily="34" charset="0"/>
              </a:rPr>
              <a:t> and 20 other Wrens were among the dead.</a:t>
            </a:r>
          </a:p>
          <a:p>
            <a:pPr marL="285750" indent="-285750" algn="l">
              <a:buFont typeface="Arial" panose="020B0604020202020204" pitchFamily="34" charset="0"/>
              <a:buChar char="•"/>
            </a:pPr>
            <a:endParaRPr lang="en-GB" sz="1400" b="0" i="0" dirty="0">
              <a:solidFill>
                <a:srgbClr val="565656"/>
              </a:solidFill>
              <a:effectLst/>
              <a:latin typeface="Open Sans Light" panose="020B0306030504020204" pitchFamily="34" charset="0"/>
              <a:ea typeface="Open Sans Light" panose="020B0306030504020204" pitchFamily="34" charset="0"/>
              <a:cs typeface="Open Sans Light" panose="020B0306030504020204" pitchFamily="34" charset="0"/>
            </a:endParaRPr>
          </a:p>
          <a:p>
            <a:pPr marL="285750" indent="-285750" algn="l">
              <a:buFont typeface="Arial" panose="020B0604020202020204" pitchFamily="34" charset="0"/>
              <a:buChar char="•"/>
            </a:pPr>
            <a:r>
              <a:rPr lang="en-GB" sz="1400" b="0" i="0" dirty="0">
                <a:solidFill>
                  <a:srgbClr val="565656"/>
                </a:solidFill>
                <a:effectLst/>
                <a:latin typeface="Open Sans Light" panose="020B0306030504020204" pitchFamily="34" charset="0"/>
                <a:ea typeface="Open Sans Light" panose="020B0306030504020204" pitchFamily="34" charset="0"/>
                <a:cs typeface="Open Sans Light" panose="020B0306030504020204" pitchFamily="34" charset="0"/>
              </a:rPr>
              <a:t>Over the next four days nine more ships from the convoy were sunk. The Wrens and seamen lost at sea are all commemorated on our large naval memorials at Plymouth, Portsmouth and Chatham, and our merchant naval memorial at Tower Hill in London. </a:t>
            </a:r>
          </a:p>
          <a:p>
            <a:pPr marL="285750" indent="-285750" algn="l">
              <a:buFont typeface="Arial" panose="020B0604020202020204" pitchFamily="34" charset="0"/>
              <a:buChar char="•"/>
            </a:pPr>
            <a:endParaRPr lang="en-GB" sz="1400" dirty="0">
              <a:solidFill>
                <a:srgbClr val="565656"/>
              </a:solidFill>
              <a:latin typeface="Open Sans Light" panose="020B0306030504020204" pitchFamily="34" charset="0"/>
              <a:ea typeface="Open Sans Light" panose="020B0306030504020204" pitchFamily="34" charset="0"/>
              <a:cs typeface="Open Sans Light" panose="020B0306030504020204" pitchFamily="34" charset="0"/>
            </a:endParaRPr>
          </a:p>
          <a:p>
            <a:pPr marL="285750" indent="-285750" algn="l">
              <a:buFont typeface="Arial" panose="020B0604020202020204" pitchFamily="34" charset="0"/>
              <a:buChar char="•"/>
            </a:pPr>
            <a:r>
              <a:rPr lang="en-GB" sz="1400" dirty="0">
                <a:solidFill>
                  <a:srgbClr val="565656"/>
                </a:solidFill>
                <a:latin typeface="Open Sans Light" panose="020B0306030504020204" pitchFamily="34" charset="0"/>
                <a:ea typeface="Open Sans Light" panose="020B0306030504020204" pitchFamily="34" charset="0"/>
                <a:cs typeface="Open Sans Light" panose="020B0306030504020204" pitchFamily="34" charset="0"/>
              </a:rPr>
              <a:t>Florence</a:t>
            </a:r>
            <a:r>
              <a:rPr lang="en-GB" sz="1400" b="0" i="0" dirty="0">
                <a:solidFill>
                  <a:srgbClr val="565656"/>
                </a:solidFill>
                <a:effectLst/>
                <a:latin typeface="Open Sans Light" panose="020B0306030504020204" pitchFamily="34" charset="0"/>
                <a:ea typeface="Open Sans Light" panose="020B0306030504020204" pitchFamily="34" charset="0"/>
                <a:cs typeface="Open Sans Light" panose="020B0306030504020204" pitchFamily="34" charset="0"/>
              </a:rPr>
              <a:t>, who was 35 when she died, is commemorated on the </a:t>
            </a:r>
            <a:r>
              <a:rPr lang="en-GB" sz="1400" dirty="0">
                <a:solidFill>
                  <a:srgbClr val="565656"/>
                </a:solidFill>
                <a:latin typeface="Open Sans Light" panose="020B0306030504020204" pitchFamily="34" charset="0"/>
                <a:ea typeface="Open Sans Light" panose="020B0306030504020204" pitchFamily="34" charset="0"/>
                <a:cs typeface="Open Sans Light" panose="020B0306030504020204" pitchFamily="34" charset="0"/>
              </a:rPr>
              <a:t>Portsmouth</a:t>
            </a:r>
            <a:r>
              <a:rPr lang="en-GB" sz="1400" b="0" i="0" dirty="0">
                <a:solidFill>
                  <a:srgbClr val="565656"/>
                </a:solidFill>
                <a:effectLst/>
                <a:latin typeface="Open Sans Light" panose="020B0306030504020204" pitchFamily="34" charset="0"/>
                <a:ea typeface="Open Sans Light" panose="020B0306030504020204" pitchFamily="34" charset="0"/>
                <a:cs typeface="Open Sans Light" panose="020B0306030504020204" pitchFamily="34" charset="0"/>
              </a:rPr>
              <a:t> Naval Memorial. </a:t>
            </a:r>
          </a:p>
          <a:p>
            <a:pPr marL="285750" indent="-285750" algn="l">
              <a:buFont typeface="Arial" panose="020B0604020202020204" pitchFamily="34" charset="0"/>
              <a:buChar char="•"/>
            </a:pPr>
            <a:endParaRPr lang="en-GB" sz="1400" b="0" i="0" dirty="0">
              <a:solidFill>
                <a:srgbClr val="565656"/>
              </a:solidFill>
              <a:effectLst/>
              <a:latin typeface="Open Sans Light" panose="020B0306030504020204" pitchFamily="34" charset="0"/>
              <a:ea typeface="Open Sans Light" panose="020B0306030504020204" pitchFamily="34" charset="0"/>
              <a:cs typeface="Open Sans Light" panose="020B03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b="1" dirty="0">
              <a:latin typeface="Open Sans Light" panose="020B0306030504020204" pitchFamily="34" charset="0"/>
              <a:ea typeface="Open Sans Light" panose="020B0306030504020204" pitchFamily="34" charset="0"/>
              <a:cs typeface="Open Sans Light" panose="020B03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dirty="0">
              <a:latin typeface="Open Sans Light" panose="020B0306030504020204" pitchFamily="34" charset="0"/>
              <a:ea typeface="Open Sans Light" panose="020B0306030504020204" pitchFamily="34" charset="0"/>
              <a:cs typeface="Open Sans Light" panose="020B03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dirty="0">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2" name="TextBox 1">
            <a:extLst>
              <a:ext uri="{FF2B5EF4-FFF2-40B4-BE49-F238E27FC236}">
                <a16:creationId xmlns:a16="http://schemas.microsoft.com/office/drawing/2014/main" id="{47A20466-F98A-4193-2C41-E2E7AB38BB37}"/>
              </a:ext>
            </a:extLst>
          </p:cNvPr>
          <p:cNvSpPr txBox="1"/>
          <p:nvPr/>
        </p:nvSpPr>
        <p:spPr>
          <a:xfrm>
            <a:off x="11466786" y="6412213"/>
            <a:ext cx="641130" cy="369332"/>
          </a:xfrm>
          <a:prstGeom prst="rect">
            <a:avLst/>
          </a:prstGeom>
          <a:noFill/>
        </p:spPr>
        <p:txBody>
          <a:bodyPr wrap="square" rtlCol="0">
            <a:spAutoFit/>
          </a:bodyPr>
          <a:lstStyle/>
          <a:p>
            <a:pPr algn="r"/>
            <a:r>
              <a:rPr lang="en-GB" dirty="0">
                <a:solidFill>
                  <a:schemeClr val="bg1"/>
                </a:solidFill>
              </a:rPr>
              <a:t>C.2</a:t>
            </a:r>
          </a:p>
        </p:txBody>
      </p:sp>
      <p:pic>
        <p:nvPicPr>
          <p:cNvPr id="3074" name="Picture 2">
            <a:extLst>
              <a:ext uri="{FF2B5EF4-FFF2-40B4-BE49-F238E27FC236}">
                <a16:creationId xmlns:a16="http://schemas.microsoft.com/office/drawing/2014/main" id="{7BBAACD2-11F4-37F5-76D5-D2E05DADD85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8195" b="63470"/>
          <a:stretch/>
        </p:blipFill>
        <p:spPr bwMode="auto">
          <a:xfrm>
            <a:off x="212942" y="162838"/>
            <a:ext cx="4008329" cy="59623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8239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939820-32FA-50BA-E643-55EBB8386686}"/>
            </a:ext>
          </a:extLst>
        </p:cNvPr>
        <p:cNvGrpSpPr/>
        <p:nvPr/>
      </p:nvGrpSpPr>
      <p:grpSpPr>
        <a:xfrm>
          <a:off x="0" y="0"/>
          <a:ext cx="0" cy="0"/>
          <a:chOff x="0" y="0"/>
          <a:chExt cx="0" cy="0"/>
        </a:xfrm>
      </p:grpSpPr>
      <p:sp>
        <p:nvSpPr>
          <p:cNvPr id="12" name="TextBox 11">
            <a:extLst>
              <a:ext uri="{FF2B5EF4-FFF2-40B4-BE49-F238E27FC236}">
                <a16:creationId xmlns:a16="http://schemas.microsoft.com/office/drawing/2014/main" id="{55D0C5EF-1E95-F1B3-B3C3-0969DC775343}"/>
              </a:ext>
            </a:extLst>
          </p:cNvPr>
          <p:cNvSpPr txBox="1"/>
          <p:nvPr/>
        </p:nvSpPr>
        <p:spPr>
          <a:xfrm>
            <a:off x="3487872" y="76455"/>
            <a:ext cx="5223353" cy="6247864"/>
          </a:xfrm>
          <a:prstGeom prst="rect">
            <a:avLst/>
          </a:prstGeom>
          <a:noFill/>
          <a:ln>
            <a:solidFill>
              <a:schemeClr val="tx1"/>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latin typeface="Open Sans Light" panose="020B0306030504020204" pitchFamily="34" charset="0"/>
                <a:ea typeface="Open Sans Light" panose="020B0306030504020204" pitchFamily="34" charset="0"/>
                <a:cs typeface="Open Sans Light" panose="020B0306030504020204" pitchFamily="34" charset="0"/>
              </a:rPr>
              <a:t>Key Facts – Women’s Auxiliary Air Force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1" dirty="0">
              <a:latin typeface="Open Sans Light" panose="020B0306030504020204" pitchFamily="34" charset="0"/>
              <a:ea typeface="Open Sans Light" panose="020B0306030504020204" pitchFamily="34" charset="0"/>
              <a:cs typeface="Open Sans Light" panose="020B03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latin typeface="Open Sans Light" panose="020B0306030504020204" pitchFamily="34" charset="0"/>
                <a:ea typeface="Open Sans Light" panose="020B0306030504020204" pitchFamily="34" charset="0"/>
                <a:cs typeface="Open Sans Light" panose="020B0306030504020204" pitchFamily="34" charset="0"/>
              </a:rPr>
              <a:t>The Women’s Auxiliary Air Force was created in 1939 to free the men of the Royal Air Force for front-line duties.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400" dirty="0">
              <a:latin typeface="Open Sans Light" panose="020B0306030504020204" pitchFamily="34" charset="0"/>
              <a:ea typeface="Open Sans Light" panose="020B0306030504020204" pitchFamily="34" charset="0"/>
              <a:cs typeface="Open Sans Light" panose="020B03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latin typeface="Open Sans Light" panose="020B0306030504020204" pitchFamily="34" charset="0"/>
                <a:ea typeface="Open Sans Light" panose="020B0306030504020204" pitchFamily="34" charset="0"/>
                <a:cs typeface="Open Sans Light" panose="020B0306030504020204" pitchFamily="34" charset="0"/>
              </a:rPr>
              <a:t>Women undertook many key roles in the WAAF: moving barrage balloons into position, writing weather reports, or working as flight mechanics and plotters tracking enemy aircraft.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400" dirty="0">
              <a:latin typeface="Open Sans Light" panose="020B0306030504020204" pitchFamily="34" charset="0"/>
              <a:ea typeface="Open Sans Light" panose="020B0306030504020204" pitchFamily="34" charset="0"/>
              <a:cs typeface="Open Sans Light" panose="020B03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latin typeface="Open Sans Light" panose="020B0306030504020204" pitchFamily="34" charset="0"/>
                <a:ea typeface="Open Sans Light" panose="020B0306030504020204" pitchFamily="34" charset="0"/>
                <a:cs typeface="Open Sans Light" panose="020B0306030504020204" pitchFamily="34" charset="0"/>
              </a:rPr>
              <a:t>Women from across the world came to join the WAAF – 48 different nationalities were represented.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400" dirty="0">
              <a:latin typeface="Open Sans Light" panose="020B0306030504020204" pitchFamily="34" charset="0"/>
              <a:ea typeface="Open Sans Light" panose="020B0306030504020204" pitchFamily="34" charset="0"/>
              <a:cs typeface="Open Sans Light" panose="020B03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latin typeface="Open Sans Light" panose="020B0306030504020204" pitchFamily="34" charset="0"/>
                <a:ea typeface="Open Sans Light" panose="020B0306030504020204" pitchFamily="34" charset="0"/>
                <a:cs typeface="Open Sans Light" panose="020B0306030504020204" pitchFamily="34" charset="0"/>
              </a:rPr>
              <a:t>Lilian Bader was one of the first black women to join the WAAF in 1941. She trained to become an instrument repairer, a trade that had only just become available for women.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400" dirty="0">
              <a:latin typeface="Open Sans Light" panose="020B0306030504020204" pitchFamily="34" charset="0"/>
              <a:ea typeface="Open Sans Light" panose="020B0306030504020204" pitchFamily="34" charset="0"/>
              <a:cs typeface="Open Sans Light" panose="020B03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latin typeface="Open Sans Light" panose="020B0306030504020204" pitchFamily="34" charset="0"/>
                <a:ea typeface="Open Sans Light" panose="020B0306030504020204" pitchFamily="34" charset="0"/>
                <a:cs typeface="Open Sans Light" panose="020B0306030504020204" pitchFamily="34" charset="0"/>
              </a:rPr>
              <a:t>Some women of the WAAF played an important role in wartime intelligence operations, working at Bletchley Park as codebreakers.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400" dirty="0">
              <a:latin typeface="Open Sans Light" panose="020B0306030504020204" pitchFamily="34" charset="0"/>
              <a:ea typeface="Open Sans Light" panose="020B0306030504020204" pitchFamily="34" charset="0"/>
              <a:cs typeface="Open Sans Light" panose="020B03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latin typeface="Open Sans Light" panose="020B0306030504020204" pitchFamily="34" charset="0"/>
                <a:ea typeface="Open Sans Light" panose="020B0306030504020204" pitchFamily="34" charset="0"/>
                <a:cs typeface="Open Sans Light" panose="020B0306030504020204" pitchFamily="34" charset="0"/>
              </a:rPr>
              <a:t>Many women were given medals for their bravery whilst serving in the WAAF for actions such as helping during air raids and rescuing pilots from their crashed planes.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400" dirty="0">
              <a:latin typeface="Open Sans Light" panose="020B0306030504020204" pitchFamily="34" charset="0"/>
              <a:ea typeface="Open Sans Light" panose="020B0306030504020204" pitchFamily="34" charset="0"/>
              <a:cs typeface="Open Sans Light" panose="020B03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latin typeface="Open Sans Light" panose="020B0306030504020204" pitchFamily="34" charset="0"/>
                <a:ea typeface="Open Sans Light" panose="020B0306030504020204" pitchFamily="34" charset="0"/>
                <a:cs typeface="Open Sans Light" panose="020B0306030504020204" pitchFamily="34" charset="0"/>
              </a:rPr>
              <a:t>By the end of the war around 250,000 women had served in the WAAF working in 110 different roles. </a:t>
            </a:r>
            <a:endParaRPr lang="en-GB" b="1" dirty="0">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2" name="TextBox 1">
            <a:extLst>
              <a:ext uri="{FF2B5EF4-FFF2-40B4-BE49-F238E27FC236}">
                <a16:creationId xmlns:a16="http://schemas.microsoft.com/office/drawing/2014/main" id="{13C8AB5C-8A01-2716-D486-FFB479501CCD}"/>
              </a:ext>
            </a:extLst>
          </p:cNvPr>
          <p:cNvSpPr txBox="1"/>
          <p:nvPr/>
        </p:nvSpPr>
        <p:spPr>
          <a:xfrm>
            <a:off x="11466786" y="6412213"/>
            <a:ext cx="641130" cy="369332"/>
          </a:xfrm>
          <a:prstGeom prst="rect">
            <a:avLst/>
          </a:prstGeom>
          <a:noFill/>
        </p:spPr>
        <p:txBody>
          <a:bodyPr wrap="square" rtlCol="0">
            <a:spAutoFit/>
          </a:bodyPr>
          <a:lstStyle/>
          <a:p>
            <a:pPr algn="r"/>
            <a:r>
              <a:rPr lang="en-GB" dirty="0">
                <a:solidFill>
                  <a:schemeClr val="bg1"/>
                </a:solidFill>
              </a:rPr>
              <a:t>D</a:t>
            </a:r>
          </a:p>
        </p:txBody>
      </p:sp>
      <p:pic>
        <p:nvPicPr>
          <p:cNvPr id="4" name="Picture 3" descr="A group of people standing in a field&#10;&#10;Description automatically generated">
            <a:extLst>
              <a:ext uri="{FF2B5EF4-FFF2-40B4-BE49-F238E27FC236}">
                <a16:creationId xmlns:a16="http://schemas.microsoft.com/office/drawing/2014/main" id="{9FB4977D-26C8-733E-0202-05BD90976043}"/>
              </a:ext>
            </a:extLst>
          </p:cNvPr>
          <p:cNvPicPr>
            <a:picLocks noChangeAspect="1"/>
          </p:cNvPicPr>
          <p:nvPr/>
        </p:nvPicPr>
        <p:blipFill>
          <a:blip r:embed="rId3">
            <a:extLst>
              <a:ext uri="{28A0092B-C50C-407E-A947-70E740481C1C}">
                <a14:useLocalDpi xmlns:a14="http://schemas.microsoft.com/office/drawing/2010/main" val="0"/>
              </a:ext>
            </a:extLst>
          </a:blip>
          <a:srcRect r="17457"/>
          <a:stretch/>
        </p:blipFill>
        <p:spPr>
          <a:xfrm>
            <a:off x="8839200" y="3007303"/>
            <a:ext cx="3284167" cy="3228398"/>
          </a:xfrm>
          <a:prstGeom prst="rect">
            <a:avLst/>
          </a:prstGeom>
        </p:spPr>
      </p:pic>
      <p:pic>
        <p:nvPicPr>
          <p:cNvPr id="7" name="Picture 6" descr="A poster of women in uniform&#10;&#10;AI-generated content may be incorrect.">
            <a:extLst>
              <a:ext uri="{FF2B5EF4-FFF2-40B4-BE49-F238E27FC236}">
                <a16:creationId xmlns:a16="http://schemas.microsoft.com/office/drawing/2014/main" id="{A2AD0CA2-2BCA-F5BB-5D62-5D0DD335184A}"/>
              </a:ext>
            </a:extLst>
          </p:cNvPr>
          <p:cNvPicPr>
            <a:picLocks noChangeAspect="1"/>
          </p:cNvPicPr>
          <p:nvPr/>
        </p:nvPicPr>
        <p:blipFill>
          <a:blip r:embed="rId4">
            <a:extLst>
              <a:ext uri="{28A0092B-C50C-407E-A947-70E740481C1C}">
                <a14:useLocalDpi xmlns:a14="http://schemas.microsoft.com/office/drawing/2010/main" val="0"/>
              </a:ext>
            </a:extLst>
          </a:blip>
          <a:srcRect l="21112" t="3148" r="18332" b="6500"/>
          <a:stretch/>
        </p:blipFill>
        <p:spPr>
          <a:xfrm>
            <a:off x="117366" y="112734"/>
            <a:ext cx="3233051" cy="3569918"/>
          </a:xfrm>
          <a:prstGeom prst="rect">
            <a:avLst/>
          </a:prstGeom>
        </p:spPr>
      </p:pic>
      <p:pic>
        <p:nvPicPr>
          <p:cNvPr id="2052" name="Picture 4">
            <a:extLst>
              <a:ext uri="{FF2B5EF4-FFF2-40B4-BE49-F238E27FC236}">
                <a16:creationId xmlns:a16="http://schemas.microsoft.com/office/drawing/2014/main" id="{622CF191-548C-0C89-D93C-21B262C04EA2}"/>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3889" t="1644" r="17036" b="24444"/>
          <a:stretch/>
        </p:blipFill>
        <p:spPr bwMode="auto">
          <a:xfrm>
            <a:off x="8839200" y="76455"/>
            <a:ext cx="3233051" cy="2795566"/>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A group of people in uniform pointing at a map&#10;&#10;AI-generated content may be incorrect.">
            <a:extLst>
              <a:ext uri="{FF2B5EF4-FFF2-40B4-BE49-F238E27FC236}">
                <a16:creationId xmlns:a16="http://schemas.microsoft.com/office/drawing/2014/main" id="{644E5A82-3466-B085-31C1-C734EAF75ACE}"/>
              </a:ext>
            </a:extLst>
          </p:cNvPr>
          <p:cNvPicPr>
            <a:picLocks noChangeAspect="1"/>
          </p:cNvPicPr>
          <p:nvPr/>
        </p:nvPicPr>
        <p:blipFill>
          <a:blip r:embed="rId6">
            <a:extLst>
              <a:ext uri="{28A0092B-C50C-407E-A947-70E740481C1C}">
                <a14:useLocalDpi xmlns:a14="http://schemas.microsoft.com/office/drawing/2010/main" val="0"/>
              </a:ext>
            </a:extLst>
          </a:blip>
          <a:srcRect l="10093" t="17560" r="32891" b="6019"/>
          <a:stretch/>
        </p:blipFill>
        <p:spPr>
          <a:xfrm>
            <a:off x="134883" y="3801649"/>
            <a:ext cx="3215534" cy="2434051"/>
          </a:xfrm>
          <a:prstGeom prst="rect">
            <a:avLst/>
          </a:prstGeom>
        </p:spPr>
      </p:pic>
    </p:spTree>
    <p:extLst>
      <p:ext uri="{BB962C8B-B14F-4D97-AF65-F5344CB8AC3E}">
        <p14:creationId xmlns:p14="http://schemas.microsoft.com/office/powerpoint/2010/main" val="22759770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789565-8933-5408-042B-373BEA249899}"/>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557B19C4-92BD-0DC0-3A55-A6EB9F2F9BCB}"/>
              </a:ext>
            </a:extLst>
          </p:cNvPr>
          <p:cNvSpPr txBox="1"/>
          <p:nvPr/>
        </p:nvSpPr>
        <p:spPr>
          <a:xfrm>
            <a:off x="4759890" y="425470"/>
            <a:ext cx="7348026" cy="643253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b="1" dirty="0">
                <a:latin typeface="Open Sans Light" panose="020B0306030504020204" pitchFamily="34" charset="0"/>
                <a:ea typeface="Open Sans Light" panose="020B0306030504020204" pitchFamily="34" charset="0"/>
                <a:cs typeface="Open Sans Light" panose="020B0306030504020204" pitchFamily="34" charset="0"/>
              </a:rPr>
              <a:t>Leading Aircraftwoman Betty Mary Stannard</a:t>
            </a:r>
          </a:p>
          <a:p>
            <a:pPr algn="l"/>
            <a:endParaRPr lang="en-GB" sz="1400" b="0" i="0" dirty="0">
              <a:solidFill>
                <a:srgbClr val="565656"/>
              </a:solidFill>
              <a:effectLst/>
              <a:latin typeface="Open Sans Light" panose="020B0306030504020204" pitchFamily="34" charset="0"/>
              <a:ea typeface="Open Sans Light" panose="020B0306030504020204" pitchFamily="34" charset="0"/>
              <a:cs typeface="Open Sans Light" panose="020B0306030504020204" pitchFamily="34" charset="0"/>
            </a:endParaRPr>
          </a:p>
          <a:p>
            <a:pPr marL="285750" indent="-285750" algn="l">
              <a:buFont typeface="Arial" panose="020B0604020202020204" pitchFamily="34" charset="0"/>
              <a:buChar char="•"/>
            </a:pPr>
            <a:r>
              <a:rPr lang="en-GB" sz="1400" b="0" i="0" dirty="0">
                <a:solidFill>
                  <a:schemeClr val="tx1">
                    <a:lumMod val="85000"/>
                    <a:lumOff val="15000"/>
                  </a:schemeClr>
                </a:solidFill>
                <a:effectLst/>
                <a:latin typeface="Open Sans Light" panose="020B0306030504020204" pitchFamily="34" charset="0"/>
                <a:ea typeface="Open Sans Light" panose="020B0306030504020204" pitchFamily="34" charset="0"/>
                <a:cs typeface="Open Sans Light" panose="020B0306030504020204" pitchFamily="34" charset="0"/>
              </a:rPr>
              <a:t>Betty Stannard was born on the 6</a:t>
            </a:r>
            <a:r>
              <a:rPr lang="en-GB" sz="1400" b="0" i="0" baseline="30000" dirty="0">
                <a:solidFill>
                  <a:schemeClr val="tx1">
                    <a:lumMod val="85000"/>
                    <a:lumOff val="15000"/>
                  </a:schemeClr>
                </a:solidFill>
                <a:effectLst/>
                <a:latin typeface="Open Sans Light" panose="020B0306030504020204" pitchFamily="34" charset="0"/>
                <a:ea typeface="Open Sans Light" panose="020B0306030504020204" pitchFamily="34" charset="0"/>
                <a:cs typeface="Open Sans Light" panose="020B0306030504020204" pitchFamily="34" charset="0"/>
              </a:rPr>
              <a:t>th</a:t>
            </a:r>
            <a:r>
              <a:rPr lang="en-GB" sz="1400" b="0" i="0" dirty="0">
                <a:solidFill>
                  <a:schemeClr val="tx1">
                    <a:lumMod val="85000"/>
                    <a:lumOff val="15000"/>
                  </a:schemeClr>
                </a:solidFill>
                <a:effectLst/>
                <a:latin typeface="Open Sans Light" panose="020B0306030504020204" pitchFamily="34" charset="0"/>
                <a:ea typeface="Open Sans Light" panose="020B0306030504020204" pitchFamily="34" charset="0"/>
                <a:cs typeface="Open Sans Light" panose="020B0306030504020204" pitchFamily="34" charset="0"/>
              </a:rPr>
              <a:t> August 1921 in Benenden Kent, where she lived with her family until the Second World War broke out.</a:t>
            </a:r>
          </a:p>
          <a:p>
            <a:pPr marL="285750" indent="-285750" algn="l">
              <a:buFont typeface="Arial" panose="020B0604020202020204" pitchFamily="34" charset="0"/>
              <a:buChar char="•"/>
            </a:pPr>
            <a:endParaRPr lang="en-GB" sz="1400" dirty="0">
              <a:solidFill>
                <a:schemeClr val="tx1">
                  <a:lumMod val="85000"/>
                  <a:lumOff val="15000"/>
                </a:schemeClr>
              </a:solidFill>
              <a:latin typeface="Open Sans Light" panose="020B0306030504020204" pitchFamily="34" charset="0"/>
              <a:ea typeface="Open Sans Light" panose="020B0306030504020204" pitchFamily="34" charset="0"/>
              <a:cs typeface="Open Sans Light" panose="020B0306030504020204" pitchFamily="34" charset="0"/>
            </a:endParaRPr>
          </a:p>
          <a:p>
            <a:pPr marL="285750" indent="-285750" algn="l">
              <a:buFont typeface="Arial" panose="020B0604020202020204" pitchFamily="34" charset="0"/>
              <a:buChar char="•"/>
            </a:pPr>
            <a:r>
              <a:rPr lang="en-GB" sz="1400" b="0" i="0" dirty="0">
                <a:solidFill>
                  <a:schemeClr val="tx1">
                    <a:lumMod val="85000"/>
                    <a:lumOff val="15000"/>
                  </a:schemeClr>
                </a:solidFill>
                <a:effectLst/>
                <a:latin typeface="Open Sans Light" panose="020B0306030504020204" pitchFamily="34" charset="0"/>
                <a:ea typeface="Open Sans Light" panose="020B0306030504020204" pitchFamily="34" charset="0"/>
                <a:cs typeface="Open Sans Light" panose="020B0306030504020204" pitchFamily="34" charset="0"/>
              </a:rPr>
              <a:t>Betty enlisted in the Women’s Auxiliary Air Force</a:t>
            </a:r>
            <a:r>
              <a:rPr lang="en-GB" sz="1400" dirty="0">
                <a:solidFill>
                  <a:schemeClr val="tx1">
                    <a:lumMod val="85000"/>
                    <a:lumOff val="15000"/>
                  </a:schemeClr>
                </a:solidFill>
                <a:latin typeface="Open Sans Light" panose="020B0306030504020204" pitchFamily="34" charset="0"/>
                <a:ea typeface="Open Sans Light" panose="020B0306030504020204" pitchFamily="34" charset="0"/>
                <a:cs typeface="Open Sans Light" panose="020B0306030504020204" pitchFamily="34" charset="0"/>
              </a:rPr>
              <a:t> and was posted to 953 Balloon Squadron in Cardiff. Barrage balloons played a vital part in the defence of Britain protecting towns and other important locations such as ports and factories.</a:t>
            </a:r>
          </a:p>
          <a:p>
            <a:pPr marL="285750" indent="-285750" algn="l">
              <a:buFont typeface="Arial" panose="020B0604020202020204" pitchFamily="34" charset="0"/>
              <a:buChar char="•"/>
            </a:pPr>
            <a:endParaRPr lang="en-GB" sz="1400" dirty="0">
              <a:solidFill>
                <a:schemeClr val="tx1">
                  <a:lumMod val="85000"/>
                  <a:lumOff val="15000"/>
                </a:schemeClr>
              </a:solidFill>
              <a:latin typeface="Open Sans Light" panose="020B0306030504020204" pitchFamily="34" charset="0"/>
              <a:ea typeface="Open Sans Light" panose="020B0306030504020204" pitchFamily="34" charset="0"/>
              <a:cs typeface="Open Sans Light" panose="020B0306030504020204" pitchFamily="34" charset="0"/>
            </a:endParaRPr>
          </a:p>
          <a:p>
            <a:pPr marL="285750" indent="-285750" algn="l">
              <a:buFont typeface="Arial" panose="020B0604020202020204" pitchFamily="34" charset="0"/>
              <a:buChar char="•"/>
            </a:pPr>
            <a:r>
              <a:rPr lang="en-GB" sz="1400" dirty="0">
                <a:solidFill>
                  <a:schemeClr val="tx1">
                    <a:lumMod val="85000"/>
                    <a:lumOff val="15000"/>
                  </a:schemeClr>
                </a:solidFill>
                <a:latin typeface="Open Sans Light" panose="020B0306030504020204" pitchFamily="34" charset="0"/>
                <a:ea typeface="Open Sans Light" panose="020B0306030504020204" pitchFamily="34" charset="0"/>
                <a:cs typeface="Open Sans Light" panose="020B0306030504020204" pitchFamily="34" charset="0"/>
              </a:rPr>
              <a:t>Betty worked as a balloon operator which involved raising and lowering the balloons and transporting them to where they were needed.</a:t>
            </a:r>
          </a:p>
          <a:p>
            <a:pPr marL="285750" indent="-285750" algn="l">
              <a:buFont typeface="Arial" panose="020B0604020202020204" pitchFamily="34" charset="0"/>
              <a:buChar char="•"/>
            </a:pPr>
            <a:endParaRPr lang="en-GB" sz="1400" dirty="0">
              <a:solidFill>
                <a:schemeClr val="tx1">
                  <a:lumMod val="85000"/>
                  <a:lumOff val="15000"/>
                </a:schemeClr>
              </a:solidFill>
              <a:latin typeface="Open Sans Light" panose="020B0306030504020204" pitchFamily="34" charset="0"/>
              <a:ea typeface="Open Sans Light" panose="020B0306030504020204" pitchFamily="34" charset="0"/>
              <a:cs typeface="Open Sans Light" panose="020B0306030504020204" pitchFamily="34" charset="0"/>
            </a:endParaRPr>
          </a:p>
          <a:p>
            <a:pPr marL="285750" indent="-285750" algn="l">
              <a:buFont typeface="Arial" panose="020B0604020202020204" pitchFamily="34" charset="0"/>
              <a:buChar char="•"/>
            </a:pPr>
            <a:r>
              <a:rPr lang="en-GB" sz="1400" dirty="0">
                <a:solidFill>
                  <a:schemeClr val="tx1">
                    <a:lumMod val="85000"/>
                    <a:lumOff val="15000"/>
                  </a:schemeClr>
                </a:solidFill>
                <a:latin typeface="Open Sans Light" panose="020B0306030504020204" pitchFamily="34" charset="0"/>
                <a:ea typeface="Open Sans Light" panose="020B0306030504020204" pitchFamily="34" charset="0"/>
                <a:cs typeface="Open Sans Light" panose="020B0306030504020204" pitchFamily="34" charset="0"/>
              </a:rPr>
              <a:t>On the 18</a:t>
            </a:r>
            <a:r>
              <a:rPr lang="en-GB" sz="1400" baseline="30000" dirty="0">
                <a:solidFill>
                  <a:schemeClr val="tx1">
                    <a:lumMod val="85000"/>
                    <a:lumOff val="15000"/>
                  </a:schemeClr>
                </a:solidFill>
                <a:latin typeface="Open Sans Light" panose="020B0306030504020204" pitchFamily="34" charset="0"/>
                <a:ea typeface="Open Sans Light" panose="020B0306030504020204" pitchFamily="34" charset="0"/>
                <a:cs typeface="Open Sans Light" panose="020B0306030504020204" pitchFamily="34" charset="0"/>
              </a:rPr>
              <a:t>th</a:t>
            </a:r>
            <a:r>
              <a:rPr lang="en-GB" sz="1400" dirty="0">
                <a:solidFill>
                  <a:schemeClr val="tx1">
                    <a:lumMod val="85000"/>
                    <a:lumOff val="15000"/>
                  </a:schemeClr>
                </a:solidFill>
                <a:latin typeface="Open Sans Light" panose="020B0306030504020204" pitchFamily="34" charset="0"/>
                <a:ea typeface="Open Sans Light" panose="020B0306030504020204" pitchFamily="34" charset="0"/>
                <a:cs typeface="Open Sans Light" panose="020B0306030504020204" pitchFamily="34" charset="0"/>
              </a:rPr>
              <a:t> May 1943, Betty and the other women in her squadron were at their billet in Colchester Road, Cardiff, when an air raid began which carried on for nearly an hour.</a:t>
            </a:r>
          </a:p>
          <a:p>
            <a:pPr marL="285750" indent="-285750" algn="l">
              <a:buFont typeface="Arial" panose="020B0604020202020204" pitchFamily="34" charset="0"/>
              <a:buChar char="•"/>
            </a:pPr>
            <a:endParaRPr lang="en-GB" sz="1400" dirty="0">
              <a:solidFill>
                <a:schemeClr val="tx1">
                  <a:lumMod val="85000"/>
                  <a:lumOff val="15000"/>
                </a:schemeClr>
              </a:solidFill>
              <a:latin typeface="Open Sans Light" panose="020B0306030504020204" pitchFamily="34" charset="0"/>
              <a:ea typeface="Open Sans Light" panose="020B0306030504020204" pitchFamily="34" charset="0"/>
              <a:cs typeface="Open Sans Light" panose="020B0306030504020204" pitchFamily="34" charset="0"/>
            </a:endParaRPr>
          </a:p>
          <a:p>
            <a:pPr marL="285750" indent="-285750" algn="l">
              <a:buFont typeface="Arial" panose="020B0604020202020204" pitchFamily="34" charset="0"/>
              <a:buChar char="•"/>
            </a:pPr>
            <a:r>
              <a:rPr lang="en-GB" sz="1400" dirty="0">
                <a:solidFill>
                  <a:schemeClr val="tx1">
                    <a:lumMod val="85000"/>
                    <a:lumOff val="15000"/>
                  </a:schemeClr>
                </a:solidFill>
                <a:latin typeface="Open Sans Light" panose="020B0306030504020204" pitchFamily="34" charset="0"/>
                <a:ea typeface="Open Sans Light" panose="020B0306030504020204" pitchFamily="34" charset="0"/>
                <a:cs typeface="Open Sans Light" panose="020B0306030504020204" pitchFamily="34" charset="0"/>
              </a:rPr>
              <a:t>At 3.10am the house received a direct hit from a bomb and Betty was killed along with two other balloon operators, Mary </a:t>
            </a:r>
            <a:r>
              <a:rPr lang="en-GB" sz="1400" dirty="0" err="1">
                <a:solidFill>
                  <a:schemeClr val="tx1">
                    <a:lumMod val="85000"/>
                    <a:lumOff val="15000"/>
                  </a:schemeClr>
                </a:solidFill>
                <a:latin typeface="Open Sans Light" panose="020B0306030504020204" pitchFamily="34" charset="0"/>
                <a:ea typeface="Open Sans Light" panose="020B0306030504020204" pitchFamily="34" charset="0"/>
                <a:cs typeface="Open Sans Light" panose="020B0306030504020204" pitchFamily="34" charset="0"/>
              </a:rPr>
              <a:t>Askell</a:t>
            </a:r>
            <a:r>
              <a:rPr lang="en-GB" sz="1400" dirty="0">
                <a:solidFill>
                  <a:schemeClr val="tx1">
                    <a:lumMod val="85000"/>
                    <a:lumOff val="15000"/>
                  </a:schemeClr>
                </a:solidFill>
                <a:latin typeface="Open Sans Light" panose="020B0306030504020204" pitchFamily="34" charset="0"/>
                <a:ea typeface="Open Sans Light" panose="020B0306030504020204" pitchFamily="34" charset="0"/>
                <a:cs typeface="Open Sans Light" panose="020B0306030504020204" pitchFamily="34" charset="0"/>
              </a:rPr>
              <a:t> and Paddy Brand.</a:t>
            </a:r>
          </a:p>
          <a:p>
            <a:pPr marL="285750" indent="-285750" algn="l">
              <a:buFont typeface="Arial" panose="020B0604020202020204" pitchFamily="34" charset="0"/>
              <a:buChar char="•"/>
            </a:pPr>
            <a:endParaRPr lang="en-GB" sz="1400" dirty="0">
              <a:solidFill>
                <a:schemeClr val="tx1">
                  <a:lumMod val="85000"/>
                  <a:lumOff val="15000"/>
                </a:schemeClr>
              </a:solidFill>
              <a:latin typeface="Open Sans Light" panose="020B0306030504020204" pitchFamily="34" charset="0"/>
              <a:ea typeface="Open Sans Light" panose="020B0306030504020204" pitchFamily="34" charset="0"/>
              <a:cs typeface="Open Sans Light" panose="020B0306030504020204" pitchFamily="34" charset="0"/>
            </a:endParaRPr>
          </a:p>
          <a:p>
            <a:pPr marL="285750" indent="-285750" algn="l">
              <a:buFont typeface="Arial" panose="020B0604020202020204" pitchFamily="34" charset="0"/>
              <a:buChar char="•"/>
            </a:pPr>
            <a:r>
              <a:rPr lang="en-GB" sz="1400" dirty="0">
                <a:solidFill>
                  <a:schemeClr val="tx1">
                    <a:lumMod val="85000"/>
                    <a:lumOff val="15000"/>
                  </a:schemeClr>
                </a:solidFill>
                <a:latin typeface="Open Sans Light" panose="020B0306030504020204" pitchFamily="34" charset="0"/>
                <a:ea typeface="Open Sans Light" panose="020B0306030504020204" pitchFamily="34" charset="0"/>
                <a:cs typeface="Open Sans Light" panose="020B0306030504020204" pitchFamily="34" charset="0"/>
              </a:rPr>
              <a:t>Betty was only 21 years old when she was killed.</a:t>
            </a:r>
          </a:p>
          <a:p>
            <a:pPr marL="285750" indent="-285750" algn="l">
              <a:buFont typeface="Arial" panose="020B0604020202020204" pitchFamily="34" charset="0"/>
              <a:buChar char="•"/>
            </a:pPr>
            <a:endParaRPr lang="en-GB" sz="1400" dirty="0">
              <a:solidFill>
                <a:schemeClr val="tx1">
                  <a:lumMod val="85000"/>
                  <a:lumOff val="15000"/>
                </a:schemeClr>
              </a:solidFill>
              <a:latin typeface="Open Sans Light" panose="020B0306030504020204" pitchFamily="34" charset="0"/>
              <a:ea typeface="Open Sans Light" panose="020B0306030504020204" pitchFamily="34" charset="0"/>
              <a:cs typeface="Open Sans Light" panose="020B0306030504020204" pitchFamily="34" charset="0"/>
            </a:endParaRPr>
          </a:p>
          <a:p>
            <a:pPr marL="285750" indent="-285750" algn="l">
              <a:buFont typeface="Arial" panose="020B0604020202020204" pitchFamily="34" charset="0"/>
              <a:buChar char="•"/>
            </a:pPr>
            <a:r>
              <a:rPr lang="en-GB" sz="1400" dirty="0">
                <a:solidFill>
                  <a:schemeClr val="tx1">
                    <a:lumMod val="85000"/>
                    <a:lumOff val="15000"/>
                  </a:schemeClr>
                </a:solidFill>
                <a:latin typeface="Open Sans Light" panose="020B0306030504020204" pitchFamily="34" charset="0"/>
                <a:ea typeface="Open Sans Light" panose="020B0306030504020204" pitchFamily="34" charset="0"/>
                <a:cs typeface="Open Sans Light" panose="020B0306030504020204" pitchFamily="34" charset="0"/>
              </a:rPr>
              <a:t>Betty was returned to her parents for burial in her home churchyard, St George’s, Benenden.</a:t>
            </a:r>
          </a:p>
          <a:p>
            <a:pPr marL="285750" indent="-285750" algn="l">
              <a:buFont typeface="Arial" panose="020B0604020202020204" pitchFamily="34" charset="0"/>
              <a:buChar char="•"/>
            </a:pPr>
            <a:endParaRPr lang="en-GB" sz="1400" b="0" i="0" dirty="0">
              <a:solidFill>
                <a:srgbClr val="565656"/>
              </a:solidFill>
              <a:effectLst/>
              <a:latin typeface="Open Sans Light" panose="020B0306030504020204" pitchFamily="34" charset="0"/>
              <a:ea typeface="Open Sans Light" panose="020B0306030504020204" pitchFamily="34" charset="0"/>
              <a:cs typeface="Open Sans Light" panose="020B0306030504020204" pitchFamily="34" charset="0"/>
            </a:endParaRPr>
          </a:p>
          <a:p>
            <a:pPr marL="285750" indent="-285750" algn="l">
              <a:buFont typeface="Arial" panose="020B0604020202020204" pitchFamily="34" charset="0"/>
              <a:buChar char="•"/>
            </a:pPr>
            <a:endParaRPr lang="en-GB" sz="1400" b="0" i="0" dirty="0">
              <a:solidFill>
                <a:srgbClr val="565656"/>
              </a:solidFill>
              <a:effectLst/>
              <a:latin typeface="Open Sans Light" panose="020B0306030504020204" pitchFamily="34" charset="0"/>
              <a:ea typeface="Open Sans Light" panose="020B0306030504020204" pitchFamily="34" charset="0"/>
              <a:cs typeface="Open Sans Light" panose="020B0306030504020204" pitchFamily="34" charset="0"/>
            </a:endParaRPr>
          </a:p>
          <a:p>
            <a:pPr algn="l"/>
            <a:endParaRPr lang="en-GB" sz="1400" b="0" i="0" dirty="0">
              <a:solidFill>
                <a:srgbClr val="565656"/>
              </a:solidFill>
              <a:effectLst/>
              <a:latin typeface="Open Sans Light" panose="020B0306030504020204" pitchFamily="34" charset="0"/>
              <a:ea typeface="Open Sans Light" panose="020B0306030504020204" pitchFamily="34" charset="0"/>
              <a:cs typeface="Open Sans Light" panose="020B03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b="1" dirty="0">
              <a:latin typeface="Open Sans Light" panose="020B0306030504020204" pitchFamily="34" charset="0"/>
              <a:ea typeface="Open Sans Light" panose="020B0306030504020204" pitchFamily="34" charset="0"/>
              <a:cs typeface="Open Sans Light" panose="020B03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dirty="0">
              <a:latin typeface="Open Sans Light" panose="020B0306030504020204" pitchFamily="34" charset="0"/>
              <a:ea typeface="Open Sans Light" panose="020B0306030504020204" pitchFamily="34" charset="0"/>
              <a:cs typeface="Open Sans Light" panose="020B03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dirty="0">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2" name="TextBox 1">
            <a:extLst>
              <a:ext uri="{FF2B5EF4-FFF2-40B4-BE49-F238E27FC236}">
                <a16:creationId xmlns:a16="http://schemas.microsoft.com/office/drawing/2014/main" id="{C3F81EC1-2545-0D92-9E66-AFF21BAF41DD}"/>
              </a:ext>
            </a:extLst>
          </p:cNvPr>
          <p:cNvSpPr txBox="1"/>
          <p:nvPr/>
        </p:nvSpPr>
        <p:spPr>
          <a:xfrm>
            <a:off x="11466786" y="6412213"/>
            <a:ext cx="641130" cy="369332"/>
          </a:xfrm>
          <a:prstGeom prst="rect">
            <a:avLst/>
          </a:prstGeom>
          <a:noFill/>
        </p:spPr>
        <p:txBody>
          <a:bodyPr wrap="square" rtlCol="0">
            <a:spAutoFit/>
          </a:bodyPr>
          <a:lstStyle/>
          <a:p>
            <a:pPr algn="r"/>
            <a:r>
              <a:rPr lang="en-GB" dirty="0">
                <a:solidFill>
                  <a:schemeClr val="bg1"/>
                </a:solidFill>
              </a:rPr>
              <a:t>D.1</a:t>
            </a:r>
          </a:p>
        </p:txBody>
      </p:sp>
      <p:pic>
        <p:nvPicPr>
          <p:cNvPr id="1026" name="Picture 2">
            <a:extLst>
              <a:ext uri="{FF2B5EF4-FFF2-40B4-BE49-F238E27FC236}">
                <a16:creationId xmlns:a16="http://schemas.microsoft.com/office/drawing/2014/main" id="{248403FF-9715-9754-BD2C-D2D28C9B00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 y="162838"/>
            <a:ext cx="4406900" cy="60093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73624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2B5E1E-5182-8B05-1AD5-D363B8D6F646}"/>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7EE4367F-275B-3E7B-3BFD-600A21ED0A21}"/>
              </a:ext>
            </a:extLst>
          </p:cNvPr>
          <p:cNvSpPr txBox="1"/>
          <p:nvPr/>
        </p:nvSpPr>
        <p:spPr>
          <a:xfrm>
            <a:off x="4985359" y="425470"/>
            <a:ext cx="7122556" cy="557075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b="1" dirty="0">
                <a:latin typeface="Open Sans Light" panose="020B0306030504020204" pitchFamily="34" charset="0"/>
                <a:ea typeface="Open Sans Light" panose="020B0306030504020204" pitchFamily="34" charset="0"/>
                <a:cs typeface="Open Sans Light" panose="020B0306030504020204" pitchFamily="34" charset="0"/>
              </a:rPr>
              <a:t>Aircraftwoman 2</a:t>
            </a:r>
            <a:r>
              <a:rPr lang="en-GB" sz="2000" b="1" baseline="30000" dirty="0">
                <a:latin typeface="Open Sans Light" panose="020B0306030504020204" pitchFamily="34" charset="0"/>
                <a:ea typeface="Open Sans Light" panose="020B0306030504020204" pitchFamily="34" charset="0"/>
                <a:cs typeface="Open Sans Light" panose="020B0306030504020204" pitchFamily="34" charset="0"/>
              </a:rPr>
              <a:t>nd</a:t>
            </a:r>
            <a:r>
              <a:rPr lang="en-GB" sz="2000" b="1" dirty="0">
                <a:latin typeface="Open Sans Light" panose="020B0306030504020204" pitchFamily="34" charset="0"/>
                <a:ea typeface="Open Sans Light" panose="020B0306030504020204" pitchFamily="34" charset="0"/>
                <a:cs typeface="Open Sans Light" panose="020B0306030504020204" pitchFamily="34" charset="0"/>
              </a:rPr>
              <a:t> Class Jean Scargill</a:t>
            </a:r>
          </a:p>
          <a:p>
            <a:pPr algn="l"/>
            <a:endParaRPr lang="en-GB" sz="1400" b="0" i="0" dirty="0">
              <a:solidFill>
                <a:srgbClr val="565656"/>
              </a:solidFill>
              <a:effectLst/>
              <a:latin typeface="Open Sans Light" panose="020B0306030504020204" pitchFamily="34" charset="0"/>
              <a:ea typeface="Open Sans Light" panose="020B0306030504020204" pitchFamily="34" charset="0"/>
              <a:cs typeface="Open Sans Light" panose="020B0306030504020204" pitchFamily="34" charset="0"/>
            </a:endParaRPr>
          </a:p>
          <a:p>
            <a:pPr marL="285750" indent="-285750" algn="l">
              <a:buFont typeface="Arial" panose="020B0604020202020204" pitchFamily="34" charset="0"/>
              <a:buChar char="•"/>
            </a:pPr>
            <a:r>
              <a:rPr lang="en-GB" sz="1400" b="0" i="0" dirty="0">
                <a:solidFill>
                  <a:srgbClr val="565656"/>
                </a:solidFill>
                <a:effectLst/>
                <a:latin typeface="Open Sans" panose="020B0606030504020204" pitchFamily="34" charset="0"/>
                <a:ea typeface="Open Sans" panose="020B0606030504020204" pitchFamily="34" charset="0"/>
                <a:cs typeface="Open Sans" panose="020B0606030504020204" pitchFamily="34" charset="0"/>
              </a:rPr>
              <a:t>Jean Scargill was born in 1923 in Guisborough, Yorkshire.</a:t>
            </a:r>
          </a:p>
          <a:p>
            <a:pPr marL="285750" indent="-285750" algn="l">
              <a:buFont typeface="Arial" panose="020B0604020202020204" pitchFamily="34" charset="0"/>
              <a:buChar char="•"/>
            </a:pPr>
            <a:endParaRPr lang="en-GB" sz="1400" dirty="0">
              <a:solidFill>
                <a:srgbClr val="565656"/>
              </a:solidFill>
              <a:latin typeface="Open Sans Light" panose="020B0306030504020204" pitchFamily="34" charset="0"/>
              <a:ea typeface="Open Sans Light" panose="020B0306030504020204" pitchFamily="34" charset="0"/>
              <a:cs typeface="Open Sans Light" panose="020B0306030504020204" pitchFamily="34" charset="0"/>
            </a:endParaRPr>
          </a:p>
          <a:p>
            <a:pPr marL="285750" indent="-285750" algn="l">
              <a:buFont typeface="Arial" panose="020B0604020202020204" pitchFamily="34" charset="0"/>
              <a:buChar char="•"/>
            </a:pPr>
            <a:r>
              <a:rPr lang="en-GB" sz="1400" b="0" i="0" dirty="0">
                <a:solidFill>
                  <a:srgbClr val="565656"/>
                </a:solidFill>
                <a:effectLst/>
                <a:latin typeface="Open Sans Light" panose="020B0306030504020204" pitchFamily="34" charset="0"/>
                <a:ea typeface="Open Sans Light" panose="020B0306030504020204" pitchFamily="34" charset="0"/>
                <a:cs typeface="Open Sans Light" panose="020B0306030504020204" pitchFamily="34" charset="0"/>
              </a:rPr>
              <a:t>Jean was working at Marston Moor air base in Yorkshire as a driver in the Women’s Auxiliary Air Force.</a:t>
            </a:r>
          </a:p>
          <a:p>
            <a:pPr marL="285750" indent="-285750" algn="l">
              <a:buFont typeface="Arial" panose="020B0604020202020204" pitchFamily="34" charset="0"/>
              <a:buChar char="•"/>
            </a:pPr>
            <a:endParaRPr lang="en-GB" sz="1400" dirty="0">
              <a:solidFill>
                <a:srgbClr val="565656"/>
              </a:solidFill>
              <a:latin typeface="Open Sans Light" panose="020B0306030504020204" pitchFamily="34" charset="0"/>
              <a:ea typeface="Open Sans Light" panose="020B0306030504020204" pitchFamily="34" charset="0"/>
              <a:cs typeface="Open Sans Light" panose="020B0306030504020204" pitchFamily="34" charset="0"/>
            </a:endParaRPr>
          </a:p>
          <a:p>
            <a:pPr marL="285750" indent="-285750" algn="l">
              <a:buFont typeface="Arial" panose="020B0604020202020204" pitchFamily="34" charset="0"/>
              <a:buChar char="•"/>
            </a:pPr>
            <a:r>
              <a:rPr lang="en-GB" sz="1400" b="0" i="0" dirty="0">
                <a:solidFill>
                  <a:srgbClr val="565656"/>
                </a:solidFill>
                <a:effectLst/>
                <a:latin typeface="Open Sans Light" panose="020B0306030504020204" pitchFamily="34" charset="0"/>
                <a:ea typeface="Open Sans Light" panose="020B0306030504020204" pitchFamily="34" charset="0"/>
                <a:cs typeface="Open Sans Light" panose="020B0306030504020204" pitchFamily="34" charset="0"/>
              </a:rPr>
              <a:t>In January 1943, she had married Jeffrey Scargill who was serving in the Royal Artillery.</a:t>
            </a:r>
          </a:p>
          <a:p>
            <a:pPr marL="285750" indent="-285750" algn="l">
              <a:buFont typeface="Arial" panose="020B0604020202020204" pitchFamily="34" charset="0"/>
              <a:buChar char="•"/>
            </a:pPr>
            <a:endParaRPr lang="en-GB" sz="1400" dirty="0">
              <a:solidFill>
                <a:srgbClr val="565656"/>
              </a:solidFill>
              <a:latin typeface="Open Sans Light" panose="020B0306030504020204" pitchFamily="34" charset="0"/>
              <a:ea typeface="Open Sans Light" panose="020B0306030504020204" pitchFamily="34" charset="0"/>
              <a:cs typeface="Open Sans Light" panose="020B0306030504020204" pitchFamily="34" charset="0"/>
            </a:endParaRPr>
          </a:p>
          <a:p>
            <a:pPr marL="285750" indent="-285750" algn="l">
              <a:buFont typeface="Arial" panose="020B0604020202020204" pitchFamily="34" charset="0"/>
              <a:buChar char="•"/>
            </a:pPr>
            <a:r>
              <a:rPr lang="en-GB" sz="1400" b="0" i="0" dirty="0">
                <a:solidFill>
                  <a:srgbClr val="565656"/>
                </a:solidFill>
                <a:effectLst/>
                <a:latin typeface="Open Sans Light" panose="020B0306030504020204" pitchFamily="34" charset="0"/>
                <a:ea typeface="Open Sans Light" panose="020B0306030504020204" pitchFamily="34" charset="0"/>
                <a:cs typeface="Open Sans Light" panose="020B0306030504020204" pitchFamily="34" charset="0"/>
              </a:rPr>
              <a:t>On the 8th July 1943, her truck was hit by a Halifax bomber, and she was killed. The plane was on a training flight and had misjudged its landing. </a:t>
            </a:r>
            <a:r>
              <a:rPr lang="en-GB" sz="1400" dirty="0">
                <a:solidFill>
                  <a:srgbClr val="565656"/>
                </a:solidFill>
                <a:latin typeface="Open Sans Light" panose="020B0306030504020204" pitchFamily="34" charset="0"/>
                <a:ea typeface="Open Sans Light" panose="020B0306030504020204" pitchFamily="34" charset="0"/>
                <a:cs typeface="Open Sans Light" panose="020B0306030504020204" pitchFamily="34" charset="0"/>
              </a:rPr>
              <a:t>Coming in too fast, the pilot overshot the runway and struck Jean’s truck.</a:t>
            </a:r>
          </a:p>
          <a:p>
            <a:pPr marL="285750" indent="-285750" algn="l">
              <a:buFont typeface="Arial" panose="020B0604020202020204" pitchFamily="34" charset="0"/>
              <a:buChar char="•"/>
            </a:pPr>
            <a:endParaRPr lang="en-GB" sz="1400" b="0" i="0" dirty="0">
              <a:solidFill>
                <a:srgbClr val="565656"/>
              </a:solidFill>
              <a:effectLst/>
              <a:latin typeface="Open Sans Light" panose="020B0306030504020204" pitchFamily="34" charset="0"/>
              <a:ea typeface="Open Sans Light" panose="020B0306030504020204" pitchFamily="34" charset="0"/>
              <a:cs typeface="Open Sans Light" panose="020B0306030504020204" pitchFamily="34" charset="0"/>
            </a:endParaRPr>
          </a:p>
          <a:p>
            <a:pPr marL="285750" indent="-285750" algn="l">
              <a:buFont typeface="Arial" panose="020B0604020202020204" pitchFamily="34" charset="0"/>
              <a:buChar char="•"/>
            </a:pPr>
            <a:r>
              <a:rPr lang="en-GB" sz="1400" dirty="0">
                <a:solidFill>
                  <a:srgbClr val="565656"/>
                </a:solidFill>
                <a:latin typeface="Open Sans Light" panose="020B0306030504020204" pitchFamily="34" charset="0"/>
                <a:ea typeface="Open Sans Light" panose="020B0306030504020204" pitchFamily="34" charset="0"/>
                <a:cs typeface="Open Sans Light" panose="020B0306030504020204" pitchFamily="34" charset="0"/>
              </a:rPr>
              <a:t>Jean was just 20 years old and had only been married for 6 months.</a:t>
            </a:r>
          </a:p>
          <a:p>
            <a:pPr marL="285750" indent="-285750" algn="l">
              <a:buFont typeface="Arial" panose="020B0604020202020204" pitchFamily="34" charset="0"/>
              <a:buChar char="•"/>
            </a:pPr>
            <a:endParaRPr lang="en-GB" sz="1400" dirty="0">
              <a:solidFill>
                <a:srgbClr val="565656"/>
              </a:solidFill>
              <a:latin typeface="Open Sans Light" panose="020B0306030504020204" pitchFamily="34" charset="0"/>
              <a:ea typeface="Open Sans Light" panose="020B0306030504020204" pitchFamily="34" charset="0"/>
              <a:cs typeface="Open Sans Light" panose="020B0306030504020204" pitchFamily="34" charset="0"/>
            </a:endParaRPr>
          </a:p>
          <a:p>
            <a:pPr marL="285750" indent="-285750" algn="l">
              <a:buFont typeface="Arial" panose="020B0604020202020204" pitchFamily="34" charset="0"/>
              <a:buChar char="•"/>
            </a:pPr>
            <a:r>
              <a:rPr lang="en-GB" sz="1400" dirty="0">
                <a:solidFill>
                  <a:srgbClr val="565656"/>
                </a:solidFill>
                <a:latin typeface="Open Sans Light" panose="020B0306030504020204" pitchFamily="34" charset="0"/>
                <a:ea typeface="Open Sans Light" panose="020B0306030504020204" pitchFamily="34" charset="0"/>
                <a:cs typeface="Open Sans Light" panose="020B0306030504020204" pitchFamily="34" charset="0"/>
              </a:rPr>
              <a:t>She is buried in St Cuthbert’s Churchyard, Kirkleatham in Yorkshire.</a:t>
            </a:r>
          </a:p>
          <a:p>
            <a:pPr marL="285750" indent="-285750" algn="l">
              <a:buFont typeface="Arial" panose="020B0604020202020204" pitchFamily="34" charset="0"/>
              <a:buChar char="•"/>
            </a:pPr>
            <a:endParaRPr lang="en-GB" sz="1400" b="0" i="0" dirty="0">
              <a:solidFill>
                <a:srgbClr val="565656"/>
              </a:solidFill>
              <a:effectLst/>
              <a:latin typeface="Open Sans Light" panose="020B0306030504020204" pitchFamily="34" charset="0"/>
              <a:ea typeface="Open Sans Light" panose="020B0306030504020204" pitchFamily="34" charset="0"/>
              <a:cs typeface="Open Sans Light" panose="020B0306030504020204" pitchFamily="34" charset="0"/>
            </a:endParaRPr>
          </a:p>
          <a:p>
            <a:pPr marL="285750" indent="-285750" algn="l">
              <a:buFont typeface="Arial" panose="020B0604020202020204" pitchFamily="34" charset="0"/>
              <a:buChar char="•"/>
            </a:pPr>
            <a:r>
              <a:rPr lang="en-GB" sz="1400" dirty="0">
                <a:solidFill>
                  <a:schemeClr val="tx1">
                    <a:lumMod val="50000"/>
                    <a:lumOff val="50000"/>
                  </a:schemeClr>
                </a:solidFill>
                <a:latin typeface="Open Sans Light" panose="020B0306030504020204" pitchFamily="34" charset="0"/>
                <a:ea typeface="Open Sans Light" panose="020B0306030504020204" pitchFamily="34" charset="0"/>
                <a:cs typeface="Open Sans Light" panose="020B0306030504020204" pitchFamily="34" charset="0"/>
              </a:rPr>
              <a:t>The personal inscription on her headstone reads: </a:t>
            </a:r>
            <a:r>
              <a:rPr lang="en-GB" sz="1400" b="0" i="0" dirty="0">
                <a:solidFill>
                  <a:srgbClr val="565656"/>
                </a:solidFill>
                <a:effectLst/>
                <a:latin typeface="Open Sans Light" panose="020B0306030504020204" pitchFamily="34" charset="0"/>
                <a:ea typeface="Open Sans Light" panose="020B0306030504020204" pitchFamily="34" charset="0"/>
                <a:cs typeface="Open Sans Light" panose="020B0306030504020204" pitchFamily="34" charset="0"/>
              </a:rPr>
              <a:t>KIND WERE HER WAYS, LOVED AND RESPECTED BY ALL; GOD GRANT HER ETERNAL REST. HER LOVING HUSBAND</a:t>
            </a:r>
          </a:p>
          <a:p>
            <a:pPr marL="285750" indent="-285750" algn="l">
              <a:buFont typeface="Arial" panose="020B0604020202020204" pitchFamily="34" charset="0"/>
              <a:buChar char="•"/>
            </a:pPr>
            <a:endParaRPr lang="en-GB" sz="1400" b="0" i="0" dirty="0">
              <a:solidFill>
                <a:srgbClr val="565656"/>
              </a:solidFill>
              <a:effectLst/>
              <a:latin typeface="Open Sans Light" panose="020B0306030504020204" pitchFamily="34" charset="0"/>
              <a:ea typeface="Open Sans Light" panose="020B0306030504020204" pitchFamily="34" charset="0"/>
              <a:cs typeface="Open Sans Light" panose="020B0306030504020204" pitchFamily="34" charset="0"/>
            </a:endParaRPr>
          </a:p>
          <a:p>
            <a:pPr algn="l"/>
            <a:endParaRPr lang="en-GB" sz="1400" b="0" i="0" dirty="0">
              <a:solidFill>
                <a:srgbClr val="565656"/>
              </a:solidFill>
              <a:effectLst/>
              <a:latin typeface="Open Sans Light" panose="020B0306030504020204" pitchFamily="34" charset="0"/>
              <a:ea typeface="Open Sans Light" panose="020B0306030504020204" pitchFamily="34" charset="0"/>
              <a:cs typeface="Open Sans Light" panose="020B03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b="1" dirty="0">
              <a:latin typeface="Open Sans Light" panose="020B0306030504020204" pitchFamily="34" charset="0"/>
              <a:ea typeface="Open Sans Light" panose="020B0306030504020204" pitchFamily="34" charset="0"/>
              <a:cs typeface="Open Sans Light" panose="020B03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dirty="0">
              <a:latin typeface="Open Sans Light" panose="020B0306030504020204" pitchFamily="34" charset="0"/>
              <a:ea typeface="Open Sans Light" panose="020B0306030504020204" pitchFamily="34" charset="0"/>
              <a:cs typeface="Open Sans Light" panose="020B03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dirty="0">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2" name="TextBox 1">
            <a:extLst>
              <a:ext uri="{FF2B5EF4-FFF2-40B4-BE49-F238E27FC236}">
                <a16:creationId xmlns:a16="http://schemas.microsoft.com/office/drawing/2014/main" id="{A60BA371-E24F-B6F2-5187-268708EA90C3}"/>
              </a:ext>
            </a:extLst>
          </p:cNvPr>
          <p:cNvSpPr txBox="1"/>
          <p:nvPr/>
        </p:nvSpPr>
        <p:spPr>
          <a:xfrm>
            <a:off x="11466786" y="6412213"/>
            <a:ext cx="641130" cy="369332"/>
          </a:xfrm>
          <a:prstGeom prst="rect">
            <a:avLst/>
          </a:prstGeom>
          <a:noFill/>
        </p:spPr>
        <p:txBody>
          <a:bodyPr wrap="square" rtlCol="0">
            <a:spAutoFit/>
          </a:bodyPr>
          <a:lstStyle/>
          <a:p>
            <a:pPr algn="r"/>
            <a:r>
              <a:rPr lang="en-GB" dirty="0">
                <a:solidFill>
                  <a:schemeClr val="bg1"/>
                </a:solidFill>
              </a:rPr>
              <a:t>D.2</a:t>
            </a:r>
          </a:p>
        </p:txBody>
      </p:sp>
      <p:pic>
        <p:nvPicPr>
          <p:cNvPr id="4" name="Picture 3" descr="A person in a coat&#10;&#10;Description automatically generated">
            <a:extLst>
              <a:ext uri="{FF2B5EF4-FFF2-40B4-BE49-F238E27FC236}">
                <a16:creationId xmlns:a16="http://schemas.microsoft.com/office/drawing/2014/main" id="{7D063A25-39C4-98E6-CC11-7E440D93B9AA}"/>
              </a:ext>
            </a:extLst>
          </p:cNvPr>
          <p:cNvPicPr>
            <a:picLocks noChangeAspect="1"/>
          </p:cNvPicPr>
          <p:nvPr/>
        </p:nvPicPr>
        <p:blipFill>
          <a:blip r:embed="rId3">
            <a:extLst>
              <a:ext uri="{28A0092B-C50C-407E-A947-70E740481C1C}">
                <a14:useLocalDpi xmlns:a14="http://schemas.microsoft.com/office/drawing/2010/main" val="0"/>
              </a:ext>
            </a:extLst>
          </a:blip>
          <a:srcRect l="5591" r="10547"/>
          <a:stretch/>
        </p:blipFill>
        <p:spPr>
          <a:xfrm>
            <a:off x="187891" y="137786"/>
            <a:ext cx="4659680" cy="6075124"/>
          </a:xfrm>
          <a:prstGeom prst="rect">
            <a:avLst/>
          </a:prstGeom>
        </p:spPr>
      </p:pic>
    </p:spTree>
    <p:extLst>
      <p:ext uri="{BB962C8B-B14F-4D97-AF65-F5344CB8AC3E}">
        <p14:creationId xmlns:p14="http://schemas.microsoft.com/office/powerpoint/2010/main" val="12948539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38EBF6-470B-A58A-2B42-74E9E4FA64B7}"/>
            </a:ext>
          </a:extLst>
        </p:cNvPr>
        <p:cNvGrpSpPr/>
        <p:nvPr/>
      </p:nvGrpSpPr>
      <p:grpSpPr>
        <a:xfrm>
          <a:off x="0" y="0"/>
          <a:ext cx="0" cy="0"/>
          <a:chOff x="0" y="0"/>
          <a:chExt cx="0" cy="0"/>
        </a:xfrm>
      </p:grpSpPr>
      <p:sp>
        <p:nvSpPr>
          <p:cNvPr id="12" name="TextBox 11">
            <a:extLst>
              <a:ext uri="{FF2B5EF4-FFF2-40B4-BE49-F238E27FC236}">
                <a16:creationId xmlns:a16="http://schemas.microsoft.com/office/drawing/2014/main" id="{88B85DF5-0B8C-57B0-FF60-D86843B256D6}"/>
              </a:ext>
            </a:extLst>
          </p:cNvPr>
          <p:cNvSpPr txBox="1"/>
          <p:nvPr/>
        </p:nvSpPr>
        <p:spPr>
          <a:xfrm>
            <a:off x="3501547" y="159313"/>
            <a:ext cx="5188906" cy="5940088"/>
          </a:xfrm>
          <a:prstGeom prst="rect">
            <a:avLst/>
          </a:prstGeom>
          <a:noFill/>
          <a:ln>
            <a:solidFill>
              <a:schemeClr val="tx1"/>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latin typeface="Open Sans Light" panose="020B0306030504020204" pitchFamily="34" charset="0"/>
                <a:ea typeface="Open Sans Light" panose="020B0306030504020204" pitchFamily="34" charset="0"/>
                <a:cs typeface="Open Sans Light" panose="020B0306030504020204" pitchFamily="34" charset="0"/>
              </a:rPr>
              <a:t>Key Facts – Nursing Services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1" dirty="0">
              <a:latin typeface="Open Sans Light" panose="020B0306030504020204" pitchFamily="34" charset="0"/>
              <a:ea typeface="Open Sans Light" panose="020B0306030504020204" pitchFamily="34" charset="0"/>
              <a:cs typeface="Open Sans Light" panose="020B03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latin typeface="Open Sans Light" panose="020B0306030504020204" pitchFamily="34" charset="0"/>
                <a:ea typeface="Open Sans Light" panose="020B0306030504020204" pitchFamily="34" charset="0"/>
                <a:cs typeface="Open Sans Light" panose="020B0306030504020204" pitchFamily="34" charset="0"/>
              </a:rPr>
              <a:t>There were many military nursing services in operation throughout the Second World War, caring for the sick and injured across the world. Several civilian services also worked alongside the armed forces.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dirty="0">
              <a:latin typeface="Open Sans Light" panose="020B0306030504020204" pitchFamily="34" charset="0"/>
              <a:ea typeface="Open Sans Light" panose="020B0306030504020204" pitchFamily="34" charset="0"/>
              <a:cs typeface="Open Sans Light" panose="020B03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latin typeface="Open Sans Light" panose="020B0306030504020204" pitchFamily="34" charset="0"/>
                <a:ea typeface="Open Sans Light" panose="020B0306030504020204" pitchFamily="34" charset="0"/>
                <a:cs typeface="Open Sans Light" panose="020B0306030504020204" pitchFamily="34" charset="0"/>
              </a:rPr>
              <a:t>Some of these groups were: Queen Alexandra’s Imperial Military Nursing Service (QAIMNS), the Voluntary Aid Detachment (VAD), specialist Air Force and Naval nursing units as well as units from the Commonwealth countries such as Canada, Australia and India.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dirty="0">
              <a:latin typeface="Open Sans Light" panose="020B0306030504020204" pitchFamily="34" charset="0"/>
              <a:ea typeface="Open Sans Light" panose="020B0306030504020204" pitchFamily="34" charset="0"/>
              <a:cs typeface="Open Sans Light" panose="020B03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latin typeface="Open Sans Light" panose="020B0306030504020204" pitchFamily="34" charset="0"/>
                <a:ea typeface="Open Sans Light" panose="020B0306030504020204" pitchFamily="34" charset="0"/>
                <a:cs typeface="Open Sans Light" panose="020B0306030504020204" pitchFamily="34" charset="0"/>
              </a:rPr>
              <a:t>These women often found themselves in very dangerous situations close to the front-lines and at risk from air raids, the ships they were travelling on being torpedoed, or being taken as a prisoner of war.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dirty="0">
              <a:latin typeface="Open Sans Light" panose="020B0306030504020204" pitchFamily="34" charset="0"/>
              <a:ea typeface="Open Sans Light" panose="020B0306030504020204" pitchFamily="34" charset="0"/>
              <a:cs typeface="Open Sans Light" panose="020B03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latin typeface="Open Sans Light" panose="020B0306030504020204" pitchFamily="34" charset="0"/>
                <a:ea typeface="Open Sans Light" panose="020B0306030504020204" pitchFamily="34" charset="0"/>
                <a:cs typeface="Open Sans Light" panose="020B0306030504020204" pitchFamily="34" charset="0"/>
              </a:rPr>
              <a:t>The conditions they lived and worked in were often difficult. Food was scarce, the hours were long and they were often having to deal with terrible war injuries and traumatised men.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dirty="0">
              <a:latin typeface="Open Sans Light" panose="020B0306030504020204" pitchFamily="34" charset="0"/>
              <a:ea typeface="Open Sans Light" panose="020B0306030504020204" pitchFamily="34" charset="0"/>
              <a:cs typeface="Open Sans Light" panose="020B03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latin typeface="Open Sans Light" panose="020B0306030504020204" pitchFamily="34" charset="0"/>
                <a:ea typeface="Open Sans Light" panose="020B0306030504020204" pitchFamily="34" charset="0"/>
                <a:cs typeface="Open Sans Light" panose="020B0306030504020204" pitchFamily="34" charset="0"/>
              </a:rPr>
              <a:t>In 1944, QAIMNS nurses were the first women to arrive in Normandy to set up a general hospital to deal with casualties from the D-Day Campaign</a:t>
            </a:r>
            <a:r>
              <a:rPr lang="en-GB" b="1" dirty="0">
                <a:latin typeface="Open Sans Light" panose="020B0306030504020204" pitchFamily="34" charset="0"/>
                <a:ea typeface="Open Sans Light" panose="020B0306030504020204" pitchFamily="34" charset="0"/>
                <a:cs typeface="Open Sans Light" panose="020B0306030504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1" dirty="0">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2" name="TextBox 1">
            <a:extLst>
              <a:ext uri="{FF2B5EF4-FFF2-40B4-BE49-F238E27FC236}">
                <a16:creationId xmlns:a16="http://schemas.microsoft.com/office/drawing/2014/main" id="{33073F0F-173B-C9AA-C9B7-871D0C5D9667}"/>
              </a:ext>
            </a:extLst>
          </p:cNvPr>
          <p:cNvSpPr txBox="1"/>
          <p:nvPr/>
        </p:nvSpPr>
        <p:spPr>
          <a:xfrm>
            <a:off x="11466786" y="6412213"/>
            <a:ext cx="641130" cy="369332"/>
          </a:xfrm>
          <a:prstGeom prst="rect">
            <a:avLst/>
          </a:prstGeom>
          <a:noFill/>
        </p:spPr>
        <p:txBody>
          <a:bodyPr wrap="square" rtlCol="0">
            <a:spAutoFit/>
          </a:bodyPr>
          <a:lstStyle/>
          <a:p>
            <a:pPr algn="r"/>
            <a:r>
              <a:rPr lang="en-GB" dirty="0">
                <a:solidFill>
                  <a:schemeClr val="bg1"/>
                </a:solidFill>
              </a:rPr>
              <a:t>E</a:t>
            </a:r>
          </a:p>
        </p:txBody>
      </p:sp>
      <p:pic>
        <p:nvPicPr>
          <p:cNvPr id="3074" name="Picture 2" descr="Vintage Make Nursing Your Job War Poster Print image 1">
            <a:extLst>
              <a:ext uri="{FF2B5EF4-FFF2-40B4-BE49-F238E27FC236}">
                <a16:creationId xmlns:a16="http://schemas.microsoft.com/office/drawing/2014/main" id="{BFC9F5A4-EB57-E59A-7651-A53E01214DA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0311" y="123110"/>
            <a:ext cx="3244241" cy="408563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Molly Langridge WW2">
            <a:extLst>
              <a:ext uri="{FF2B5EF4-FFF2-40B4-BE49-F238E27FC236}">
                <a16:creationId xmlns:a16="http://schemas.microsoft.com/office/drawing/2014/main" id="{8D2DD381-6C47-7AB7-4CA4-62120E5F20D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9728" t="14977" r="5669" b="30777"/>
          <a:stretch/>
        </p:blipFill>
        <p:spPr bwMode="auto">
          <a:xfrm>
            <a:off x="8797447" y="137786"/>
            <a:ext cx="3244242" cy="3006247"/>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MHS Karapara QAIMNS Nurses">
            <a:extLst>
              <a:ext uri="{FF2B5EF4-FFF2-40B4-BE49-F238E27FC236}">
                <a16:creationId xmlns:a16="http://schemas.microsoft.com/office/drawing/2014/main" id="{ACAEA165-7355-C3BA-4333-0E406F7653AE}"/>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8356" r="6493"/>
          <a:stretch/>
        </p:blipFill>
        <p:spPr bwMode="auto">
          <a:xfrm>
            <a:off x="8797448" y="3250373"/>
            <a:ext cx="3244241" cy="2912431"/>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Women of the QAIMNS unpacking stores on arrival in Normandy, July 1944">
            <a:extLst>
              <a:ext uri="{FF2B5EF4-FFF2-40B4-BE49-F238E27FC236}">
                <a16:creationId xmlns:a16="http://schemas.microsoft.com/office/drawing/2014/main" id="{36633C44-300C-CE02-BEA5-D383CEC331AF}"/>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6793"/>
          <a:stretch/>
        </p:blipFill>
        <p:spPr bwMode="auto">
          <a:xfrm>
            <a:off x="150311" y="4321479"/>
            <a:ext cx="3244241" cy="18905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94548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DFEF1D-91C1-A277-B336-0AB605D6AB48}"/>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9958E255-8D7C-F895-FDEC-D884F97D5E4A}"/>
              </a:ext>
            </a:extLst>
          </p:cNvPr>
          <p:cNvSpPr txBox="1"/>
          <p:nvPr/>
        </p:nvSpPr>
        <p:spPr>
          <a:xfrm>
            <a:off x="4759890" y="162838"/>
            <a:ext cx="7348026" cy="6524863"/>
          </a:xfrm>
          <a:prstGeom prst="rect">
            <a:avLst/>
          </a:prstGeom>
          <a:noFill/>
        </p:spPr>
        <p:txBody>
          <a:bodyPr wrap="square">
            <a:spAutoFit/>
          </a:bodyPr>
          <a:lstStyle/>
          <a:p>
            <a:pPr algn="l"/>
            <a:r>
              <a:rPr lang="en-GB" sz="2000" b="1" dirty="0">
                <a:solidFill>
                  <a:srgbClr val="565656"/>
                </a:solidFill>
                <a:latin typeface="Open Sans Light" panose="020B0306030504020204" pitchFamily="34" charset="0"/>
                <a:ea typeface="Open Sans Light" panose="020B0306030504020204" pitchFamily="34" charset="0"/>
                <a:cs typeface="Open Sans Light" panose="020B0306030504020204" pitchFamily="34" charset="0"/>
              </a:rPr>
              <a:t>Sister Dorothy </a:t>
            </a:r>
            <a:r>
              <a:rPr lang="en-GB" sz="2000" b="1" dirty="0" err="1">
                <a:solidFill>
                  <a:srgbClr val="565656"/>
                </a:solidFill>
                <a:latin typeface="Open Sans Light" panose="020B0306030504020204" pitchFamily="34" charset="0"/>
                <a:ea typeface="Open Sans Light" panose="020B0306030504020204" pitchFamily="34" charset="0"/>
                <a:cs typeface="Open Sans Light" panose="020B0306030504020204" pitchFamily="34" charset="0"/>
              </a:rPr>
              <a:t>Anyta</a:t>
            </a:r>
            <a:r>
              <a:rPr lang="en-GB" sz="2000" b="1" dirty="0">
                <a:solidFill>
                  <a:srgbClr val="565656"/>
                </a:solidFill>
                <a:latin typeface="Open Sans Light" panose="020B0306030504020204" pitchFamily="34" charset="0"/>
                <a:ea typeface="Open Sans Light" panose="020B0306030504020204" pitchFamily="34" charset="0"/>
                <a:cs typeface="Open Sans Light" panose="020B0306030504020204" pitchFamily="34" charset="0"/>
              </a:rPr>
              <a:t> Field</a:t>
            </a:r>
          </a:p>
          <a:p>
            <a:pPr algn="l"/>
            <a:endParaRPr lang="en-GB" sz="2000" b="1" i="0" dirty="0">
              <a:solidFill>
                <a:srgbClr val="565656"/>
              </a:solidFill>
              <a:effectLst/>
              <a:latin typeface="Open Sans Light" panose="020B0306030504020204" pitchFamily="34" charset="0"/>
              <a:ea typeface="Open Sans Light" panose="020B0306030504020204" pitchFamily="34" charset="0"/>
              <a:cs typeface="Open Sans Light" panose="020B0306030504020204" pitchFamily="34" charset="0"/>
            </a:endParaRPr>
          </a:p>
          <a:p>
            <a:pPr marL="285750" indent="-285750" algn="l">
              <a:buFont typeface="Arial" panose="020B0604020202020204" pitchFamily="34" charset="0"/>
              <a:buChar char="•"/>
            </a:pPr>
            <a:r>
              <a:rPr lang="en-GB" sz="1400" dirty="0">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rPr>
              <a:t>Dorothy</a:t>
            </a:r>
            <a:r>
              <a:rPr lang="en-GB" sz="1400" b="0" i="0" dirty="0">
                <a:solidFill>
                  <a:schemeClr val="tx1">
                    <a:lumMod val="65000"/>
                    <a:lumOff val="35000"/>
                  </a:schemeClr>
                </a:solidFill>
                <a:effectLst/>
                <a:latin typeface="Open Sans Light" panose="020B0306030504020204" pitchFamily="34" charset="0"/>
                <a:ea typeface="Open Sans Light" panose="020B0306030504020204" pitchFamily="34" charset="0"/>
                <a:cs typeface="Open Sans Light" panose="020B0306030504020204" pitchFamily="34" charset="0"/>
              </a:rPr>
              <a:t> was born in Surrey in 1912. She trained as a nurse in London, qualifying in 1935. </a:t>
            </a:r>
          </a:p>
          <a:p>
            <a:pPr marL="285750" indent="-285750" algn="l">
              <a:buFont typeface="Arial" panose="020B0604020202020204" pitchFamily="34" charset="0"/>
              <a:buChar char="•"/>
            </a:pPr>
            <a:endParaRPr lang="en-GB" sz="1400" dirty="0">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endParaRPr>
          </a:p>
          <a:p>
            <a:pPr marL="285750" indent="-285750" algn="l">
              <a:buFont typeface="Arial" panose="020B0604020202020204" pitchFamily="34" charset="0"/>
              <a:buChar char="•"/>
            </a:pPr>
            <a:r>
              <a:rPr lang="en-GB" sz="1400" b="0" i="0" dirty="0">
                <a:solidFill>
                  <a:schemeClr val="tx1">
                    <a:lumMod val="65000"/>
                    <a:lumOff val="35000"/>
                  </a:schemeClr>
                </a:solidFill>
                <a:effectLst/>
                <a:latin typeface="Open Sans Light" panose="020B0306030504020204" pitchFamily="34" charset="0"/>
                <a:ea typeface="Open Sans Light" panose="020B0306030504020204" pitchFamily="34" charset="0"/>
                <a:cs typeface="Open Sans Light" panose="020B0306030504020204" pitchFamily="34" charset="0"/>
              </a:rPr>
              <a:t>When war broke out, Dorothy joined the Queen Alexandra’s Imperial Nursing Service caring for wounded service people.</a:t>
            </a:r>
          </a:p>
          <a:p>
            <a:pPr marL="285750" indent="-285750" algn="l">
              <a:buFont typeface="Arial" panose="020B0604020202020204" pitchFamily="34" charset="0"/>
              <a:buChar char="•"/>
            </a:pPr>
            <a:endParaRPr lang="en-GB" sz="1400" dirty="0">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endParaRPr>
          </a:p>
          <a:p>
            <a:pPr marL="285750" indent="-285750" algn="l">
              <a:buFont typeface="Arial" panose="020B0604020202020204" pitchFamily="34" charset="0"/>
              <a:buChar char="•"/>
            </a:pPr>
            <a:r>
              <a:rPr lang="en-GB" sz="1400" dirty="0">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rPr>
              <a:t>By </a:t>
            </a:r>
            <a:r>
              <a:rPr lang="en-GB" sz="1400" b="0" i="0" dirty="0">
                <a:solidFill>
                  <a:schemeClr val="tx1">
                    <a:lumMod val="65000"/>
                    <a:lumOff val="35000"/>
                  </a:schemeClr>
                </a:solidFill>
                <a:effectLst/>
                <a:latin typeface="Open Sans Light" panose="020B0306030504020204" pitchFamily="34" charset="0"/>
                <a:ea typeface="Open Sans Light" panose="020B0306030504020204" pitchFamily="34" charset="0"/>
                <a:cs typeface="Open Sans Light" panose="020B0306030504020204" pitchFamily="34" charset="0"/>
              </a:rPr>
              <a:t>1944, Dorothy was serving on the </a:t>
            </a:r>
            <a:r>
              <a:rPr lang="en-GB" sz="1400" b="0" i="1" dirty="0">
                <a:solidFill>
                  <a:schemeClr val="tx1">
                    <a:lumMod val="65000"/>
                    <a:lumOff val="35000"/>
                  </a:schemeClr>
                </a:solidFill>
                <a:effectLst/>
                <a:latin typeface="Open Sans Light" panose="020B0306030504020204" pitchFamily="34" charset="0"/>
                <a:ea typeface="Open Sans Light" panose="020B0306030504020204" pitchFamily="34" charset="0"/>
                <a:cs typeface="Open Sans Light" panose="020B0306030504020204" pitchFamily="34" charset="0"/>
              </a:rPr>
              <a:t>SS Amsterdam</a:t>
            </a:r>
            <a:r>
              <a:rPr lang="en-GB" sz="1400" b="0" i="0" dirty="0">
                <a:solidFill>
                  <a:schemeClr val="tx1">
                    <a:lumMod val="65000"/>
                    <a:lumOff val="35000"/>
                  </a:schemeClr>
                </a:solidFill>
                <a:effectLst/>
                <a:latin typeface="Open Sans Light" panose="020B0306030504020204" pitchFamily="34" charset="0"/>
                <a:ea typeface="Open Sans Light" panose="020B0306030504020204" pitchFamily="34" charset="0"/>
                <a:cs typeface="Open Sans Light" panose="020B0306030504020204" pitchFamily="34" charset="0"/>
              </a:rPr>
              <a:t>. This ship had been part of the D-Day landings before being converted into a hospital ship to bring casualties of the Normandy Campaign back to Britain for treatment.</a:t>
            </a:r>
          </a:p>
          <a:p>
            <a:pPr marL="285750" indent="-285750" algn="l">
              <a:buFont typeface="Arial" panose="020B0604020202020204" pitchFamily="34" charset="0"/>
              <a:buChar char="•"/>
            </a:pPr>
            <a:endParaRPr lang="en-GB" sz="1400" dirty="0">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endParaRPr>
          </a:p>
          <a:p>
            <a:pPr marL="285750" indent="-285750" algn="l">
              <a:buFont typeface="Arial" panose="020B0604020202020204" pitchFamily="34" charset="0"/>
              <a:buChar char="•"/>
            </a:pPr>
            <a:r>
              <a:rPr lang="en-GB" sz="1400" b="0" i="0" dirty="0">
                <a:solidFill>
                  <a:schemeClr val="tx1">
                    <a:lumMod val="65000"/>
                    <a:lumOff val="35000"/>
                  </a:schemeClr>
                </a:solidFill>
                <a:effectLst/>
                <a:latin typeface="Open Sans Light" panose="020B0306030504020204" pitchFamily="34" charset="0"/>
                <a:ea typeface="Open Sans Light" panose="020B0306030504020204" pitchFamily="34" charset="0"/>
                <a:cs typeface="Open Sans Light" panose="020B0306030504020204" pitchFamily="34" charset="0"/>
              </a:rPr>
              <a:t>On the 7</a:t>
            </a:r>
            <a:r>
              <a:rPr lang="en-GB" sz="1400" b="0" i="0" baseline="30000" dirty="0">
                <a:solidFill>
                  <a:schemeClr val="tx1">
                    <a:lumMod val="65000"/>
                    <a:lumOff val="35000"/>
                  </a:schemeClr>
                </a:solidFill>
                <a:effectLst/>
                <a:latin typeface="Open Sans Light" panose="020B0306030504020204" pitchFamily="34" charset="0"/>
                <a:ea typeface="Open Sans Light" panose="020B0306030504020204" pitchFamily="34" charset="0"/>
                <a:cs typeface="Open Sans Light" panose="020B0306030504020204" pitchFamily="34" charset="0"/>
              </a:rPr>
              <a:t>th</a:t>
            </a:r>
            <a:r>
              <a:rPr lang="en-GB" sz="1400" b="0" i="0" dirty="0">
                <a:solidFill>
                  <a:schemeClr val="tx1">
                    <a:lumMod val="65000"/>
                    <a:lumOff val="35000"/>
                  </a:schemeClr>
                </a:solidFill>
                <a:effectLst/>
                <a:latin typeface="Open Sans Light" panose="020B0306030504020204" pitchFamily="34" charset="0"/>
                <a:ea typeface="Open Sans Light" panose="020B0306030504020204" pitchFamily="34" charset="0"/>
                <a:cs typeface="Open Sans Light" panose="020B0306030504020204" pitchFamily="34" charset="0"/>
              </a:rPr>
              <a:t> August, the ship was just off Juno Beach when it struck a mine, causing a massive explosion.</a:t>
            </a:r>
          </a:p>
          <a:p>
            <a:pPr marL="285750" indent="-285750" algn="l">
              <a:buFont typeface="Arial" panose="020B0604020202020204" pitchFamily="34" charset="0"/>
              <a:buChar char="•"/>
            </a:pPr>
            <a:endParaRPr lang="en-GB" sz="1400" dirty="0">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endParaRPr>
          </a:p>
          <a:p>
            <a:pPr marL="285750" indent="-285750" algn="l">
              <a:buFont typeface="Arial" panose="020B0604020202020204" pitchFamily="34" charset="0"/>
              <a:buChar char="•"/>
            </a:pPr>
            <a:r>
              <a:rPr lang="en-GB" sz="1400" b="0" i="0" dirty="0">
                <a:solidFill>
                  <a:schemeClr val="tx1">
                    <a:lumMod val="65000"/>
                    <a:lumOff val="35000"/>
                  </a:schemeClr>
                </a:solidFill>
                <a:effectLst/>
                <a:latin typeface="Open Sans Light" panose="020B0306030504020204" pitchFamily="34" charset="0"/>
                <a:ea typeface="Open Sans Light" panose="020B0306030504020204" pitchFamily="34" charset="0"/>
                <a:cs typeface="Open Sans Light" panose="020B0306030504020204" pitchFamily="34" charset="0"/>
              </a:rPr>
              <a:t>With the ship sinking, lifeboats were </a:t>
            </a:r>
            <a:r>
              <a:rPr lang="en-GB" sz="1400" dirty="0">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rPr>
              <a:t>launched, </a:t>
            </a:r>
            <a:r>
              <a:rPr lang="en-GB" sz="1400" b="0" i="0" dirty="0">
                <a:solidFill>
                  <a:schemeClr val="tx1">
                    <a:lumMod val="65000"/>
                    <a:lumOff val="35000"/>
                  </a:schemeClr>
                </a:solidFill>
                <a:effectLst/>
                <a:latin typeface="Open Sans Light" panose="020B0306030504020204" pitchFamily="34" charset="0"/>
                <a:ea typeface="Open Sans Light" panose="020B0306030504020204" pitchFamily="34" charset="0"/>
                <a:cs typeface="Open Sans Light" panose="020B0306030504020204" pitchFamily="34" charset="0"/>
              </a:rPr>
              <a:t>and Dorothy had reached one safely, but returned below deck and helped to bring seventy-five injured soldiers up to safety.</a:t>
            </a:r>
          </a:p>
          <a:p>
            <a:pPr marL="285750" indent="-285750" algn="l">
              <a:buFont typeface="Arial" panose="020B0604020202020204" pitchFamily="34" charset="0"/>
              <a:buChar char="•"/>
            </a:pPr>
            <a:endParaRPr lang="en-GB" sz="1400" dirty="0">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endParaRPr>
          </a:p>
          <a:p>
            <a:pPr marL="285750" indent="-285750" algn="l">
              <a:buFont typeface="Arial" panose="020B0604020202020204" pitchFamily="34" charset="0"/>
              <a:buChar char="•"/>
            </a:pPr>
            <a:r>
              <a:rPr lang="en-GB" sz="1400" dirty="0">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rPr>
              <a:t>Dorothy</a:t>
            </a:r>
            <a:r>
              <a:rPr lang="en-GB" sz="1400" b="0" i="0" dirty="0">
                <a:solidFill>
                  <a:schemeClr val="tx1">
                    <a:lumMod val="65000"/>
                    <a:lumOff val="35000"/>
                  </a:schemeClr>
                </a:solidFill>
                <a:effectLst/>
                <a:latin typeface="Open Sans Light" panose="020B0306030504020204" pitchFamily="34" charset="0"/>
                <a:ea typeface="Open Sans Light" panose="020B0306030504020204" pitchFamily="34" charset="0"/>
                <a:cs typeface="Open Sans Light" panose="020B0306030504020204" pitchFamily="34" charset="0"/>
              </a:rPr>
              <a:t> was still below deck when the ship finally sank and was never recovered.</a:t>
            </a:r>
          </a:p>
          <a:p>
            <a:pPr marL="285750" indent="-285750" algn="l">
              <a:buFont typeface="Arial" panose="020B0604020202020204" pitchFamily="34" charset="0"/>
              <a:buChar char="•"/>
            </a:pPr>
            <a:endParaRPr lang="en-GB" sz="1400" b="0" i="0" dirty="0">
              <a:solidFill>
                <a:schemeClr val="tx1">
                  <a:lumMod val="65000"/>
                  <a:lumOff val="35000"/>
                </a:schemeClr>
              </a:solidFill>
              <a:effectLst/>
              <a:latin typeface="Open Sans Light" panose="020B0306030504020204" pitchFamily="34" charset="0"/>
              <a:ea typeface="Open Sans Light" panose="020B0306030504020204" pitchFamily="34" charset="0"/>
              <a:cs typeface="Open Sans Light" panose="020B0306030504020204" pitchFamily="34" charset="0"/>
            </a:endParaRPr>
          </a:p>
          <a:p>
            <a:pPr marL="285750" indent="-285750" algn="l">
              <a:buFont typeface="Arial" panose="020B0604020202020204" pitchFamily="34" charset="0"/>
              <a:buChar char="•"/>
            </a:pPr>
            <a:r>
              <a:rPr lang="en-GB" sz="1400" b="0" i="0" dirty="0">
                <a:solidFill>
                  <a:schemeClr val="tx1">
                    <a:lumMod val="65000"/>
                    <a:lumOff val="35000"/>
                  </a:schemeClr>
                </a:solidFill>
                <a:effectLst/>
                <a:latin typeface="Open Sans Light" panose="020B0306030504020204" pitchFamily="34" charset="0"/>
                <a:ea typeface="Open Sans Light" panose="020B0306030504020204" pitchFamily="34" charset="0"/>
                <a:cs typeface="Open Sans Light" panose="020B0306030504020204" pitchFamily="34" charset="0"/>
              </a:rPr>
              <a:t>Dorothy was awarded the Kings’ Commendation for Brave Conduct and Mentioned in Despatches after people learnt of her brave actions on that day. The men saved also wrote letters to her parents to show their gratitude for her bravery.</a:t>
            </a:r>
          </a:p>
          <a:p>
            <a:pPr algn="l"/>
            <a:endParaRPr lang="en-GB" sz="1400" dirty="0">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endParaRPr>
          </a:p>
          <a:p>
            <a:pPr marL="285750" indent="-285750" algn="l">
              <a:buFont typeface="Arial" panose="020B0604020202020204" pitchFamily="34" charset="0"/>
              <a:buChar char="•"/>
            </a:pPr>
            <a:r>
              <a:rPr lang="en-GB" sz="1400" b="0" i="0" dirty="0">
                <a:solidFill>
                  <a:schemeClr val="tx1">
                    <a:lumMod val="65000"/>
                    <a:lumOff val="35000"/>
                  </a:schemeClr>
                </a:solidFill>
                <a:effectLst/>
                <a:latin typeface="Open Sans Light" panose="020B0306030504020204" pitchFamily="34" charset="0"/>
                <a:ea typeface="Open Sans Light" panose="020B0306030504020204" pitchFamily="34" charset="0"/>
                <a:cs typeface="Open Sans Light" panose="020B0306030504020204" pitchFamily="34" charset="0"/>
              </a:rPr>
              <a:t>Dorothy was 32 years old when she died</a:t>
            </a:r>
            <a:r>
              <a:rPr lang="en-GB" sz="1400" dirty="0">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rPr>
              <a:t>. As she was lost at sea, her name is commemorated on the Bayeux Memorial, France.</a:t>
            </a:r>
            <a:endParaRPr lang="en-GB" sz="1400" b="1" dirty="0">
              <a:latin typeface="Open Sans Light" panose="020B0306030504020204" pitchFamily="34" charset="0"/>
              <a:ea typeface="Open Sans Light" panose="020B0306030504020204" pitchFamily="34" charset="0"/>
              <a:cs typeface="Open Sans Light" panose="020B03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dirty="0">
              <a:latin typeface="Open Sans Light" panose="020B0306030504020204" pitchFamily="34" charset="0"/>
              <a:ea typeface="Open Sans Light" panose="020B0306030504020204" pitchFamily="34" charset="0"/>
              <a:cs typeface="Open Sans Light" panose="020B03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dirty="0">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2" name="TextBox 1">
            <a:extLst>
              <a:ext uri="{FF2B5EF4-FFF2-40B4-BE49-F238E27FC236}">
                <a16:creationId xmlns:a16="http://schemas.microsoft.com/office/drawing/2014/main" id="{7CC1BF73-7A33-821E-4573-9D7B8972EAE4}"/>
              </a:ext>
            </a:extLst>
          </p:cNvPr>
          <p:cNvSpPr txBox="1"/>
          <p:nvPr/>
        </p:nvSpPr>
        <p:spPr>
          <a:xfrm>
            <a:off x="11466786" y="6394367"/>
            <a:ext cx="641130" cy="369332"/>
          </a:xfrm>
          <a:prstGeom prst="rect">
            <a:avLst/>
          </a:prstGeom>
          <a:noFill/>
        </p:spPr>
        <p:txBody>
          <a:bodyPr wrap="square" rtlCol="0">
            <a:spAutoFit/>
          </a:bodyPr>
          <a:lstStyle/>
          <a:p>
            <a:pPr algn="r"/>
            <a:r>
              <a:rPr lang="en-GB" dirty="0">
                <a:solidFill>
                  <a:schemeClr val="bg1"/>
                </a:solidFill>
              </a:rPr>
              <a:t>E.1</a:t>
            </a:r>
          </a:p>
        </p:txBody>
      </p:sp>
      <p:pic>
        <p:nvPicPr>
          <p:cNvPr id="6148" name="Picture 4">
            <a:extLst>
              <a:ext uri="{FF2B5EF4-FFF2-40B4-BE49-F238E27FC236}">
                <a16:creationId xmlns:a16="http://schemas.microsoft.com/office/drawing/2014/main" id="{905A1A78-02B0-62D0-B9B8-308D0490662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9477"/>
          <a:stretch/>
        </p:blipFill>
        <p:spPr bwMode="auto">
          <a:xfrm>
            <a:off x="192326" y="162837"/>
            <a:ext cx="4404726" cy="59749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25947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FEF9D8-8064-CB17-E86F-42E5E8B0FF7A}"/>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BC175D08-5025-42B7-88A9-6FB367A0C9E6}"/>
              </a:ext>
            </a:extLst>
          </p:cNvPr>
          <p:cNvSpPr txBox="1"/>
          <p:nvPr/>
        </p:nvSpPr>
        <p:spPr>
          <a:xfrm>
            <a:off x="4759890" y="76455"/>
            <a:ext cx="7432109" cy="7386638"/>
          </a:xfrm>
          <a:prstGeom prst="rect">
            <a:avLst/>
          </a:prstGeom>
          <a:noFill/>
        </p:spPr>
        <p:txBody>
          <a:bodyPr wrap="square">
            <a:spAutoFit/>
          </a:bodyPr>
          <a:lstStyle/>
          <a:p>
            <a:pPr algn="l"/>
            <a:r>
              <a:rPr lang="en-GB" sz="2000" b="1" dirty="0">
                <a:solidFill>
                  <a:srgbClr val="565656"/>
                </a:solidFill>
                <a:latin typeface="Open Sans Light" panose="020B0306030504020204" pitchFamily="34" charset="0"/>
                <a:ea typeface="Open Sans Light" panose="020B0306030504020204" pitchFamily="34" charset="0"/>
                <a:cs typeface="Open Sans Light" panose="020B0306030504020204" pitchFamily="34" charset="0"/>
              </a:rPr>
              <a:t>Sister Mollie Evershed</a:t>
            </a:r>
          </a:p>
          <a:p>
            <a:pPr algn="l"/>
            <a:endParaRPr lang="en-GB" sz="2000" b="1" dirty="0">
              <a:solidFill>
                <a:srgbClr val="565656"/>
              </a:solidFill>
              <a:latin typeface="Open Sans Light" panose="020B0306030504020204" pitchFamily="34" charset="0"/>
              <a:ea typeface="Open Sans Light" panose="020B0306030504020204" pitchFamily="34" charset="0"/>
              <a:cs typeface="Open Sans Light" panose="020B0306030504020204" pitchFamily="34" charset="0"/>
            </a:endParaRPr>
          </a:p>
          <a:p>
            <a:pPr marL="285750" indent="-285750" algn="l">
              <a:buFont typeface="Arial" panose="020B0604020202020204" pitchFamily="34" charset="0"/>
              <a:buChar char="•"/>
            </a:pPr>
            <a:r>
              <a:rPr lang="en-GB" sz="1400" b="0" i="0" dirty="0">
                <a:solidFill>
                  <a:schemeClr val="tx1">
                    <a:lumMod val="65000"/>
                    <a:lumOff val="35000"/>
                  </a:schemeClr>
                </a:solidFill>
                <a:effectLst/>
                <a:latin typeface="Open Sans Light" panose="020B0306030504020204" pitchFamily="34" charset="0"/>
                <a:ea typeface="Open Sans Light" panose="020B0306030504020204" pitchFamily="34" charset="0"/>
                <a:cs typeface="Open Sans Light" panose="020B0306030504020204" pitchFamily="34" charset="0"/>
              </a:rPr>
              <a:t>Mollie was born in Sussex in 1915, and after school, qualified as a nurse in 1936. </a:t>
            </a:r>
          </a:p>
          <a:p>
            <a:pPr marL="285750" indent="-285750" algn="l">
              <a:buFont typeface="Arial" panose="020B0604020202020204" pitchFamily="34" charset="0"/>
              <a:buChar char="•"/>
            </a:pPr>
            <a:endParaRPr lang="en-GB" sz="1400" dirty="0">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endParaRPr>
          </a:p>
          <a:p>
            <a:pPr marL="285750" indent="-285750">
              <a:buFont typeface="Arial" panose="020B0604020202020204" pitchFamily="34" charset="0"/>
              <a:buChar char="•"/>
            </a:pPr>
            <a:r>
              <a:rPr lang="en-GB" sz="1400" b="0" dirty="0">
                <a:solidFill>
                  <a:schemeClr val="tx1">
                    <a:lumMod val="65000"/>
                    <a:lumOff val="35000"/>
                  </a:schemeClr>
                </a:solidFill>
                <a:effectLst/>
                <a:latin typeface="Open Sans Light" panose="020B0306030504020204" pitchFamily="34" charset="0"/>
                <a:ea typeface="Open Sans Light" panose="020B0306030504020204" pitchFamily="34" charset="0"/>
                <a:cs typeface="Open Sans Light" panose="020B0306030504020204" pitchFamily="34" charset="0"/>
              </a:rPr>
              <a:t>Her school magazine described her as, ‘Practical, steady, and reliable, Mollie was always eager to help in any way. She </a:t>
            </a:r>
            <a:r>
              <a:rPr lang="en-GB" sz="1400" dirty="0">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rPr>
              <a:t>was energetic</a:t>
            </a:r>
            <a:r>
              <a:rPr lang="en-GB" sz="1400" b="0" dirty="0">
                <a:solidFill>
                  <a:schemeClr val="tx1">
                    <a:lumMod val="65000"/>
                    <a:lumOff val="35000"/>
                  </a:schemeClr>
                </a:solidFill>
                <a:effectLst/>
                <a:latin typeface="Open Sans Light" panose="020B0306030504020204" pitchFamily="34" charset="0"/>
                <a:ea typeface="Open Sans Light" panose="020B0306030504020204" pitchFamily="34" charset="0"/>
                <a:cs typeface="Open Sans Light" panose="020B0306030504020204" pitchFamily="34" charset="0"/>
              </a:rPr>
              <a:t>, lively, full of fun and friendly and popular with everyone in the school, both staff and girls.’</a:t>
            </a:r>
          </a:p>
          <a:p>
            <a:pPr marL="285750" indent="-285750" algn="l">
              <a:buFont typeface="Arial" panose="020B0604020202020204" pitchFamily="34" charset="0"/>
              <a:buChar char="•"/>
            </a:pPr>
            <a:endParaRPr lang="en-GB" sz="1400" dirty="0">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endParaRPr>
          </a:p>
          <a:p>
            <a:pPr marL="285750" indent="-285750" algn="l">
              <a:buFont typeface="Arial" panose="020B0604020202020204" pitchFamily="34" charset="0"/>
              <a:buChar char="•"/>
            </a:pPr>
            <a:r>
              <a:rPr lang="en-GB" sz="1400" b="0" i="0" dirty="0">
                <a:solidFill>
                  <a:schemeClr val="tx1">
                    <a:lumMod val="65000"/>
                    <a:lumOff val="35000"/>
                  </a:schemeClr>
                </a:solidFill>
                <a:effectLst/>
                <a:latin typeface="Open Sans Light" panose="020B0306030504020204" pitchFamily="34" charset="0"/>
                <a:ea typeface="Open Sans Light" panose="020B0306030504020204" pitchFamily="34" charset="0"/>
                <a:cs typeface="Open Sans Light" panose="020B0306030504020204" pitchFamily="34" charset="0"/>
              </a:rPr>
              <a:t>When war broke out, Mollie joined the Queen Alexandra’s Imperial Nursing Service caring for wounded service people.</a:t>
            </a:r>
          </a:p>
          <a:p>
            <a:pPr marL="285750" indent="-285750" algn="l">
              <a:buFont typeface="Arial" panose="020B0604020202020204" pitchFamily="34" charset="0"/>
              <a:buChar char="•"/>
            </a:pPr>
            <a:endParaRPr lang="en-GB" sz="1400" dirty="0">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endParaRPr>
          </a:p>
          <a:p>
            <a:pPr marL="285750" indent="-285750" algn="l">
              <a:buFont typeface="Arial" panose="020B0604020202020204" pitchFamily="34" charset="0"/>
              <a:buChar char="•"/>
            </a:pPr>
            <a:r>
              <a:rPr lang="en-GB" sz="1400" dirty="0">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rPr>
              <a:t>By </a:t>
            </a:r>
            <a:r>
              <a:rPr lang="en-GB" sz="1400" b="0" i="0" dirty="0">
                <a:solidFill>
                  <a:schemeClr val="tx1">
                    <a:lumMod val="65000"/>
                    <a:lumOff val="35000"/>
                  </a:schemeClr>
                </a:solidFill>
                <a:effectLst/>
                <a:latin typeface="Open Sans Light" panose="020B0306030504020204" pitchFamily="34" charset="0"/>
                <a:ea typeface="Open Sans Light" panose="020B0306030504020204" pitchFamily="34" charset="0"/>
                <a:cs typeface="Open Sans Light" panose="020B0306030504020204" pitchFamily="34" charset="0"/>
              </a:rPr>
              <a:t>1944, Mollie was serving on the </a:t>
            </a:r>
            <a:r>
              <a:rPr lang="en-GB" sz="1400" b="0" i="1" dirty="0">
                <a:solidFill>
                  <a:schemeClr val="tx1">
                    <a:lumMod val="65000"/>
                    <a:lumOff val="35000"/>
                  </a:schemeClr>
                </a:solidFill>
                <a:effectLst/>
                <a:latin typeface="Open Sans Light" panose="020B0306030504020204" pitchFamily="34" charset="0"/>
                <a:ea typeface="Open Sans Light" panose="020B0306030504020204" pitchFamily="34" charset="0"/>
                <a:cs typeface="Open Sans Light" panose="020B0306030504020204" pitchFamily="34" charset="0"/>
              </a:rPr>
              <a:t>SS Amsterdam</a:t>
            </a:r>
            <a:r>
              <a:rPr lang="en-GB" sz="1400" b="0" i="0" dirty="0">
                <a:solidFill>
                  <a:schemeClr val="tx1">
                    <a:lumMod val="65000"/>
                    <a:lumOff val="35000"/>
                  </a:schemeClr>
                </a:solidFill>
                <a:effectLst/>
                <a:latin typeface="Open Sans Light" panose="020B0306030504020204" pitchFamily="34" charset="0"/>
                <a:ea typeface="Open Sans Light" panose="020B0306030504020204" pitchFamily="34" charset="0"/>
                <a:cs typeface="Open Sans Light" panose="020B0306030504020204" pitchFamily="34" charset="0"/>
              </a:rPr>
              <a:t>. This ship had been part of the D-Day landings before being converted into a hospital ship to bring casualties of the Normandy Campaign back to Britain for treatment.</a:t>
            </a:r>
          </a:p>
          <a:p>
            <a:pPr marL="285750" indent="-285750" algn="l">
              <a:buFont typeface="Arial" panose="020B0604020202020204" pitchFamily="34" charset="0"/>
              <a:buChar char="•"/>
            </a:pPr>
            <a:endParaRPr lang="en-GB" sz="1400" dirty="0">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endParaRPr>
          </a:p>
          <a:p>
            <a:pPr marL="285750" indent="-285750" algn="l">
              <a:buFont typeface="Arial" panose="020B0604020202020204" pitchFamily="34" charset="0"/>
              <a:buChar char="•"/>
            </a:pPr>
            <a:r>
              <a:rPr lang="en-GB" sz="1400" b="0" i="0" dirty="0">
                <a:solidFill>
                  <a:schemeClr val="tx1">
                    <a:lumMod val="65000"/>
                    <a:lumOff val="35000"/>
                  </a:schemeClr>
                </a:solidFill>
                <a:effectLst/>
                <a:latin typeface="Open Sans Light" panose="020B0306030504020204" pitchFamily="34" charset="0"/>
                <a:ea typeface="Open Sans Light" panose="020B0306030504020204" pitchFamily="34" charset="0"/>
                <a:cs typeface="Open Sans Light" panose="020B0306030504020204" pitchFamily="34" charset="0"/>
              </a:rPr>
              <a:t>On the 7</a:t>
            </a:r>
            <a:r>
              <a:rPr lang="en-GB" sz="1400" b="0" i="0" baseline="30000" dirty="0">
                <a:solidFill>
                  <a:schemeClr val="tx1">
                    <a:lumMod val="65000"/>
                    <a:lumOff val="35000"/>
                  </a:schemeClr>
                </a:solidFill>
                <a:effectLst/>
                <a:latin typeface="Open Sans Light" panose="020B0306030504020204" pitchFamily="34" charset="0"/>
                <a:ea typeface="Open Sans Light" panose="020B0306030504020204" pitchFamily="34" charset="0"/>
                <a:cs typeface="Open Sans Light" panose="020B0306030504020204" pitchFamily="34" charset="0"/>
              </a:rPr>
              <a:t>th</a:t>
            </a:r>
            <a:r>
              <a:rPr lang="en-GB" sz="1400" b="0" i="0" dirty="0">
                <a:solidFill>
                  <a:schemeClr val="tx1">
                    <a:lumMod val="65000"/>
                    <a:lumOff val="35000"/>
                  </a:schemeClr>
                </a:solidFill>
                <a:effectLst/>
                <a:latin typeface="Open Sans Light" panose="020B0306030504020204" pitchFamily="34" charset="0"/>
                <a:ea typeface="Open Sans Light" panose="020B0306030504020204" pitchFamily="34" charset="0"/>
                <a:cs typeface="Open Sans Light" panose="020B0306030504020204" pitchFamily="34" charset="0"/>
              </a:rPr>
              <a:t> August, the ship was just off Juno Beach when it struck a mine, causing a massive explosion. With the ship sinking, lifeboats were launched, but instead of making her way to safety, Mollie returned below deck and helped to bring seventy-five injured soldiers up to safety. </a:t>
            </a:r>
            <a:r>
              <a:rPr lang="en-GB" sz="1400" dirty="0">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rPr>
              <a:t>She</a:t>
            </a:r>
            <a:r>
              <a:rPr lang="en-GB" sz="1400" b="0" i="0" dirty="0">
                <a:solidFill>
                  <a:schemeClr val="tx1">
                    <a:lumMod val="65000"/>
                    <a:lumOff val="35000"/>
                  </a:schemeClr>
                </a:solidFill>
                <a:effectLst/>
                <a:latin typeface="Open Sans Light" panose="020B0306030504020204" pitchFamily="34" charset="0"/>
                <a:ea typeface="Open Sans Light" panose="020B0306030504020204" pitchFamily="34" charset="0"/>
                <a:cs typeface="Open Sans Light" panose="020B0306030504020204" pitchFamily="34" charset="0"/>
              </a:rPr>
              <a:t> was still below deck when the ship finally sank, and she was never recovered.</a:t>
            </a:r>
          </a:p>
          <a:p>
            <a:pPr marL="285750" indent="-285750" algn="l">
              <a:buFont typeface="Arial" panose="020B0604020202020204" pitchFamily="34" charset="0"/>
              <a:buChar char="•"/>
            </a:pPr>
            <a:endParaRPr lang="en-GB" sz="1400" b="0" i="0" dirty="0">
              <a:solidFill>
                <a:schemeClr val="tx1">
                  <a:lumMod val="65000"/>
                  <a:lumOff val="35000"/>
                </a:schemeClr>
              </a:solidFill>
              <a:effectLst/>
              <a:latin typeface="Open Sans Light" panose="020B0306030504020204" pitchFamily="34" charset="0"/>
              <a:ea typeface="Open Sans Light" panose="020B0306030504020204" pitchFamily="34" charset="0"/>
              <a:cs typeface="Open Sans Light" panose="020B0306030504020204" pitchFamily="34" charset="0"/>
            </a:endParaRPr>
          </a:p>
          <a:p>
            <a:pPr marL="285750" indent="-285750" algn="l">
              <a:buFont typeface="Arial" panose="020B0604020202020204" pitchFamily="34" charset="0"/>
              <a:buChar char="•"/>
            </a:pPr>
            <a:r>
              <a:rPr lang="en-GB" sz="1400" b="0" i="0" dirty="0">
                <a:solidFill>
                  <a:schemeClr val="tx1">
                    <a:lumMod val="65000"/>
                    <a:lumOff val="35000"/>
                  </a:schemeClr>
                </a:solidFill>
                <a:effectLst/>
                <a:latin typeface="Open Sans Light" panose="020B0306030504020204" pitchFamily="34" charset="0"/>
                <a:ea typeface="Open Sans Light" panose="020B0306030504020204" pitchFamily="34" charset="0"/>
                <a:cs typeface="Open Sans Light" panose="020B0306030504020204" pitchFamily="34" charset="0"/>
              </a:rPr>
              <a:t>Mollie was, said the captain later, ‘the bravest woman I have ever known’.  In recognition of this bravery, Mollie was awarded the Kings’ Commendation for Brave Conduct and Mentioned in Despatches after people learnt of her brave actions on that day.</a:t>
            </a:r>
          </a:p>
          <a:p>
            <a:pPr algn="l"/>
            <a:endParaRPr lang="en-GB" sz="1400" dirty="0">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endParaRPr>
          </a:p>
          <a:p>
            <a:pPr marL="285750" indent="-285750" algn="l">
              <a:buFont typeface="Arial" panose="020B0604020202020204" pitchFamily="34" charset="0"/>
              <a:buChar char="•"/>
            </a:pPr>
            <a:r>
              <a:rPr lang="en-GB" sz="1400" dirty="0">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rPr>
              <a:t>Mollie</a:t>
            </a:r>
            <a:r>
              <a:rPr lang="en-GB" sz="1400" b="0" i="0" dirty="0">
                <a:solidFill>
                  <a:schemeClr val="tx1">
                    <a:lumMod val="65000"/>
                    <a:lumOff val="35000"/>
                  </a:schemeClr>
                </a:solidFill>
                <a:effectLst/>
                <a:latin typeface="Open Sans Light" panose="020B0306030504020204" pitchFamily="34" charset="0"/>
                <a:ea typeface="Open Sans Light" panose="020B0306030504020204" pitchFamily="34" charset="0"/>
                <a:cs typeface="Open Sans Light" panose="020B0306030504020204" pitchFamily="34" charset="0"/>
              </a:rPr>
              <a:t> was 27 years old when she died</a:t>
            </a:r>
            <a:r>
              <a:rPr lang="en-GB" sz="1400" dirty="0">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rPr>
              <a:t>. As she was lost at sea, her name is commemorated on the Bayeux Memorial, France.</a:t>
            </a:r>
            <a:endParaRPr lang="en-GB" sz="1400" b="0" i="0" dirty="0">
              <a:solidFill>
                <a:schemeClr val="tx1">
                  <a:lumMod val="65000"/>
                  <a:lumOff val="35000"/>
                </a:schemeClr>
              </a:solidFill>
              <a:effectLst/>
              <a:latin typeface="Open Sans Light" panose="020B0306030504020204" pitchFamily="34" charset="0"/>
              <a:ea typeface="Open Sans Light" panose="020B0306030504020204" pitchFamily="34" charset="0"/>
              <a:cs typeface="Open Sans Light" panose="020B0306030504020204" pitchFamily="34" charset="0"/>
            </a:endParaRPr>
          </a:p>
          <a:p>
            <a:pPr algn="l"/>
            <a:endParaRPr lang="en-GB" sz="1400" b="0" i="0" dirty="0">
              <a:solidFill>
                <a:schemeClr val="tx1">
                  <a:lumMod val="65000"/>
                  <a:lumOff val="35000"/>
                </a:schemeClr>
              </a:solidFill>
              <a:effectLst/>
              <a:latin typeface="Open Sans Light" panose="020B0306030504020204" pitchFamily="34" charset="0"/>
              <a:ea typeface="Open Sans Light" panose="020B0306030504020204" pitchFamily="34" charset="0"/>
              <a:cs typeface="Open Sans Light" panose="020B0306030504020204" pitchFamily="34" charset="0"/>
            </a:endParaRPr>
          </a:p>
          <a:p>
            <a:pPr algn="l"/>
            <a:endParaRPr lang="en-GB" sz="1400" b="0" i="0" dirty="0">
              <a:solidFill>
                <a:srgbClr val="565656"/>
              </a:solidFill>
              <a:effectLst/>
              <a:latin typeface="Open Sans Light" panose="020B0306030504020204" pitchFamily="34" charset="0"/>
              <a:ea typeface="Open Sans Light" panose="020B0306030504020204" pitchFamily="34" charset="0"/>
              <a:cs typeface="Open Sans Light" panose="020B03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b="1" dirty="0">
              <a:latin typeface="Open Sans Light" panose="020B0306030504020204" pitchFamily="34" charset="0"/>
              <a:ea typeface="Open Sans Light" panose="020B0306030504020204" pitchFamily="34" charset="0"/>
              <a:cs typeface="Open Sans Light" panose="020B03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dirty="0">
              <a:latin typeface="Open Sans Light" panose="020B0306030504020204" pitchFamily="34" charset="0"/>
              <a:ea typeface="Open Sans Light" panose="020B0306030504020204" pitchFamily="34" charset="0"/>
              <a:cs typeface="Open Sans Light" panose="020B03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dirty="0">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2" name="TextBox 1">
            <a:extLst>
              <a:ext uri="{FF2B5EF4-FFF2-40B4-BE49-F238E27FC236}">
                <a16:creationId xmlns:a16="http://schemas.microsoft.com/office/drawing/2014/main" id="{5C5555E7-7E18-AF8B-482D-BF247BAAE2EC}"/>
              </a:ext>
            </a:extLst>
          </p:cNvPr>
          <p:cNvSpPr txBox="1"/>
          <p:nvPr/>
        </p:nvSpPr>
        <p:spPr>
          <a:xfrm>
            <a:off x="11466786" y="6412213"/>
            <a:ext cx="641130" cy="369332"/>
          </a:xfrm>
          <a:prstGeom prst="rect">
            <a:avLst/>
          </a:prstGeom>
          <a:noFill/>
        </p:spPr>
        <p:txBody>
          <a:bodyPr wrap="square" rtlCol="0">
            <a:spAutoFit/>
          </a:bodyPr>
          <a:lstStyle/>
          <a:p>
            <a:pPr algn="r"/>
            <a:r>
              <a:rPr lang="en-GB" dirty="0">
                <a:solidFill>
                  <a:schemeClr val="bg1"/>
                </a:solidFill>
              </a:rPr>
              <a:t>E.2</a:t>
            </a:r>
          </a:p>
        </p:txBody>
      </p:sp>
      <p:pic>
        <p:nvPicPr>
          <p:cNvPr id="5122" name="Picture 2">
            <a:extLst>
              <a:ext uri="{FF2B5EF4-FFF2-40B4-BE49-F238E27FC236}">
                <a16:creationId xmlns:a16="http://schemas.microsoft.com/office/drawing/2014/main" id="{6EB5A5E0-1A80-684C-6310-879FAE2259A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4769"/>
          <a:stretch/>
        </p:blipFill>
        <p:spPr bwMode="auto">
          <a:xfrm>
            <a:off x="84085" y="162838"/>
            <a:ext cx="4675806" cy="60007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06247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3402C2-157A-AB9F-EB10-9C6DC7DC8ED8}"/>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0D145286-AEEB-49F1-9082-745CE5952D75}"/>
              </a:ext>
            </a:extLst>
          </p:cNvPr>
          <p:cNvSpPr txBox="1"/>
          <p:nvPr/>
        </p:nvSpPr>
        <p:spPr>
          <a:xfrm>
            <a:off x="4985359" y="162838"/>
            <a:ext cx="7122557" cy="6309420"/>
          </a:xfrm>
          <a:prstGeom prst="rect">
            <a:avLst/>
          </a:prstGeom>
          <a:noFill/>
        </p:spPr>
        <p:txBody>
          <a:bodyPr wrap="square">
            <a:spAutoFit/>
          </a:bodyPr>
          <a:lstStyle/>
          <a:p>
            <a:pPr algn="l"/>
            <a:r>
              <a:rPr lang="en-GB" sz="2000" b="1" dirty="0">
                <a:solidFill>
                  <a:srgbClr val="565656"/>
                </a:solidFill>
                <a:latin typeface="Open Sans Light" panose="020B0306030504020204" pitchFamily="34" charset="0"/>
                <a:ea typeface="Open Sans Light" panose="020B0306030504020204" pitchFamily="34" charset="0"/>
                <a:cs typeface="Open Sans Light" panose="020B0306030504020204" pitchFamily="34" charset="0"/>
              </a:rPr>
              <a:t>Sister Pearl Beatrice </a:t>
            </a:r>
            <a:r>
              <a:rPr lang="en-GB" sz="2000" b="1" dirty="0" err="1">
                <a:solidFill>
                  <a:srgbClr val="565656"/>
                </a:solidFill>
                <a:latin typeface="Open Sans Light" panose="020B0306030504020204" pitchFamily="34" charset="0"/>
                <a:ea typeface="Open Sans Light" panose="020B0306030504020204" pitchFamily="34" charset="0"/>
                <a:cs typeface="Open Sans Light" panose="020B0306030504020204" pitchFamily="34" charset="0"/>
              </a:rPr>
              <a:t>Mittelheuser</a:t>
            </a:r>
            <a:endParaRPr lang="en-GB" sz="2000" b="1" dirty="0">
              <a:solidFill>
                <a:srgbClr val="565656"/>
              </a:solidFill>
              <a:latin typeface="Open Sans Light" panose="020B0306030504020204" pitchFamily="34" charset="0"/>
              <a:ea typeface="Open Sans Light" panose="020B0306030504020204" pitchFamily="34" charset="0"/>
              <a:cs typeface="Open Sans Light" panose="020B0306030504020204" pitchFamily="34" charset="0"/>
            </a:endParaRPr>
          </a:p>
          <a:p>
            <a:pPr algn="l"/>
            <a:endParaRPr lang="en-GB" sz="2000" b="1" i="0" dirty="0">
              <a:solidFill>
                <a:srgbClr val="565656"/>
              </a:solidFill>
              <a:effectLst/>
              <a:latin typeface="Open Sans Light" panose="020B0306030504020204" pitchFamily="34" charset="0"/>
              <a:ea typeface="Open Sans Light" panose="020B0306030504020204" pitchFamily="34" charset="0"/>
              <a:cs typeface="Open Sans Light" panose="020B03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latin typeface="Open Sans Light" panose="020B0306030504020204" pitchFamily="34" charset="0"/>
                <a:ea typeface="Open Sans Light" panose="020B0306030504020204" pitchFamily="34" charset="0"/>
                <a:cs typeface="Open Sans Light" panose="020B0306030504020204" pitchFamily="34" charset="0"/>
              </a:rPr>
              <a:t>Pearl was born in 1904 in Bundaberg, Queensland in Australia. She joined the Australian Army Nursing Service and served in the Far East.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400" dirty="0">
              <a:latin typeface="Open Sans Light" panose="020B0306030504020204" pitchFamily="34" charset="0"/>
              <a:ea typeface="Open Sans Light" panose="020B0306030504020204" pitchFamily="34" charset="0"/>
              <a:cs typeface="Open Sans Light" panose="020B03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latin typeface="Open Sans Light" panose="020B0306030504020204" pitchFamily="34" charset="0"/>
                <a:ea typeface="Open Sans Light" panose="020B0306030504020204" pitchFamily="34" charset="0"/>
                <a:cs typeface="Open Sans Light" panose="020B0306030504020204" pitchFamily="34" charset="0"/>
              </a:rPr>
              <a:t>Pearl was among the last 65 Australian nurses to be evacuated from Singapore on board the ship, </a:t>
            </a:r>
            <a:r>
              <a:rPr lang="en-GB" sz="1400" i="1" dirty="0">
                <a:latin typeface="Open Sans Light" panose="020B0306030504020204" pitchFamily="34" charset="0"/>
                <a:ea typeface="Open Sans Light" panose="020B0306030504020204" pitchFamily="34" charset="0"/>
                <a:cs typeface="Open Sans Light" panose="020B0306030504020204" pitchFamily="34" charset="0"/>
              </a:rPr>
              <a:t>SS </a:t>
            </a:r>
            <a:r>
              <a:rPr lang="en-GB" sz="1400" i="1" dirty="0" err="1">
                <a:latin typeface="Open Sans Light" panose="020B0306030504020204" pitchFamily="34" charset="0"/>
                <a:ea typeface="Open Sans Light" panose="020B0306030504020204" pitchFamily="34" charset="0"/>
                <a:cs typeface="Open Sans Light" panose="020B0306030504020204" pitchFamily="34" charset="0"/>
              </a:rPr>
              <a:t>Vyner</a:t>
            </a:r>
            <a:r>
              <a:rPr lang="en-GB" sz="1400" i="1" dirty="0">
                <a:latin typeface="Open Sans Light" panose="020B0306030504020204" pitchFamily="34" charset="0"/>
                <a:ea typeface="Open Sans Light" panose="020B0306030504020204" pitchFamily="34" charset="0"/>
                <a:cs typeface="Open Sans Light" panose="020B0306030504020204" pitchFamily="34" charset="0"/>
              </a:rPr>
              <a:t> Brooke</a:t>
            </a:r>
            <a:r>
              <a:rPr lang="en-GB" sz="1400" dirty="0">
                <a:latin typeface="Open Sans Light" panose="020B0306030504020204" pitchFamily="34" charset="0"/>
                <a:ea typeface="Open Sans Light" panose="020B0306030504020204" pitchFamily="34" charset="0"/>
                <a:cs typeface="Open Sans Light" panose="020B0306030504020204" pitchFamily="34" charset="0"/>
              </a:rPr>
              <a:t>. However, on the 14</a:t>
            </a:r>
            <a:r>
              <a:rPr lang="en-GB" sz="1400" baseline="30000" dirty="0">
                <a:latin typeface="Open Sans Light" panose="020B0306030504020204" pitchFamily="34" charset="0"/>
                <a:ea typeface="Open Sans Light" panose="020B0306030504020204" pitchFamily="34" charset="0"/>
                <a:cs typeface="Open Sans Light" panose="020B0306030504020204" pitchFamily="34" charset="0"/>
              </a:rPr>
              <a:t>th</a:t>
            </a:r>
            <a:r>
              <a:rPr lang="en-GB" sz="1400" dirty="0">
                <a:latin typeface="Open Sans Light" panose="020B0306030504020204" pitchFamily="34" charset="0"/>
                <a:ea typeface="Open Sans Light" panose="020B0306030504020204" pitchFamily="34" charset="0"/>
                <a:cs typeface="Open Sans Light" panose="020B0306030504020204" pitchFamily="34" charset="0"/>
              </a:rPr>
              <a:t> February 1942, the ship was bombed by Japanese aircraft and sank.</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400" dirty="0">
              <a:latin typeface="Open Sans Light" panose="020B0306030504020204" pitchFamily="34" charset="0"/>
              <a:ea typeface="Open Sans Light" panose="020B0306030504020204" pitchFamily="34" charset="0"/>
              <a:cs typeface="Open Sans Light" panose="020B03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latin typeface="Open Sans Light" panose="020B0306030504020204" pitchFamily="34" charset="0"/>
                <a:ea typeface="Open Sans Light" panose="020B0306030504020204" pitchFamily="34" charset="0"/>
                <a:cs typeface="Open Sans Light" panose="020B0306030504020204" pitchFamily="34" charset="0"/>
              </a:rPr>
              <a:t>Many people died during the attack, but Pearl and many of the nurses were able to make it to shore at Banka Island. Unfortunately, the island was already occupied by the Japanese and most of the nurses were rounded up and taken prisoner.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400" dirty="0">
              <a:latin typeface="Open Sans Light" panose="020B0306030504020204" pitchFamily="34" charset="0"/>
              <a:ea typeface="Open Sans Light" panose="020B0306030504020204" pitchFamily="34" charset="0"/>
              <a:cs typeface="Open Sans Light" panose="020B03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latin typeface="Open Sans Light" panose="020B0306030504020204" pitchFamily="34" charset="0"/>
                <a:ea typeface="Open Sans Light" panose="020B0306030504020204" pitchFamily="34" charset="0"/>
                <a:cs typeface="Open Sans Light" panose="020B0306030504020204" pitchFamily="34" charset="0"/>
              </a:rPr>
              <a:t>Pearl and the remaining Australian nurses were moved around a series of prisoner of war camps over the next three years.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400" dirty="0">
              <a:latin typeface="Open Sans Light" panose="020B0306030504020204" pitchFamily="34" charset="0"/>
              <a:ea typeface="Open Sans Light" panose="020B0306030504020204" pitchFamily="34" charset="0"/>
              <a:cs typeface="Open Sans Light" panose="020B03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latin typeface="Open Sans Light" panose="020B0306030504020204" pitchFamily="34" charset="0"/>
                <a:ea typeface="Open Sans Light" panose="020B0306030504020204" pitchFamily="34" charset="0"/>
                <a:cs typeface="Open Sans Light" panose="020B0306030504020204" pitchFamily="34" charset="0"/>
              </a:rPr>
              <a:t>Conditions in the camps were terrible: food and medicine was scarce, the living conditions were awful, with leaking bamboo huts and muddy floors. Diseases spread quickly through the women in these conditions and many more died of starvation and illnesses.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400" dirty="0">
              <a:latin typeface="Open Sans Light" panose="020B0306030504020204" pitchFamily="34" charset="0"/>
              <a:ea typeface="Open Sans Light" panose="020B0306030504020204" pitchFamily="34" charset="0"/>
              <a:cs typeface="Open Sans Light" panose="020B03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latin typeface="Open Sans Light" panose="020B0306030504020204" pitchFamily="34" charset="0"/>
                <a:ea typeface="Open Sans Light" panose="020B0306030504020204" pitchFamily="34" charset="0"/>
                <a:cs typeface="Open Sans Light" panose="020B0306030504020204" pitchFamily="34" charset="0"/>
              </a:rPr>
              <a:t>On the 15</a:t>
            </a:r>
            <a:r>
              <a:rPr lang="en-GB" sz="1400" baseline="30000" dirty="0">
                <a:latin typeface="Open Sans Light" panose="020B0306030504020204" pitchFamily="34" charset="0"/>
                <a:ea typeface="Open Sans Light" panose="020B0306030504020204" pitchFamily="34" charset="0"/>
                <a:cs typeface="Open Sans Light" panose="020B0306030504020204" pitchFamily="34" charset="0"/>
              </a:rPr>
              <a:t>th</a:t>
            </a:r>
            <a:r>
              <a:rPr lang="en-GB" sz="1400" dirty="0">
                <a:latin typeface="Open Sans Light" panose="020B0306030504020204" pitchFamily="34" charset="0"/>
                <a:ea typeface="Open Sans Light" panose="020B0306030504020204" pitchFamily="34" charset="0"/>
                <a:cs typeface="Open Sans Light" panose="020B0306030504020204" pitchFamily="34" charset="0"/>
              </a:rPr>
              <a:t> August 1945, the Japanese surrendered, finally bringing the Second World War to an end. It was too late for Pearl, sadly. She died three days later on the 18</a:t>
            </a:r>
            <a:r>
              <a:rPr lang="en-GB" sz="1400" baseline="30000" dirty="0">
                <a:latin typeface="Open Sans Light" panose="020B0306030504020204" pitchFamily="34" charset="0"/>
                <a:ea typeface="Open Sans Light" panose="020B0306030504020204" pitchFamily="34" charset="0"/>
                <a:cs typeface="Open Sans Light" panose="020B0306030504020204" pitchFamily="34" charset="0"/>
              </a:rPr>
              <a:t>th</a:t>
            </a:r>
            <a:r>
              <a:rPr lang="en-GB" sz="1400" dirty="0">
                <a:latin typeface="Open Sans Light" panose="020B0306030504020204" pitchFamily="34" charset="0"/>
                <a:ea typeface="Open Sans Light" panose="020B0306030504020204" pitchFamily="34" charset="0"/>
                <a:cs typeface="Open Sans Light" panose="020B0306030504020204" pitchFamily="34" charset="0"/>
              </a:rPr>
              <a:t> August at the age of 41.</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400" dirty="0">
              <a:latin typeface="Open Sans Light" panose="020B0306030504020204" pitchFamily="34" charset="0"/>
              <a:ea typeface="Open Sans Light" panose="020B0306030504020204" pitchFamily="34" charset="0"/>
              <a:cs typeface="Open Sans Light" panose="020B03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latin typeface="Open Sans Light" panose="020B0306030504020204" pitchFamily="34" charset="0"/>
                <a:ea typeface="Open Sans Light" panose="020B0306030504020204" pitchFamily="34" charset="0"/>
                <a:cs typeface="Open Sans Light" panose="020B0306030504020204" pitchFamily="34" charset="0"/>
              </a:rPr>
              <a:t>Pearl is buried at Jakarta War Cemetery in Indonesia.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dirty="0">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2" name="TextBox 1">
            <a:extLst>
              <a:ext uri="{FF2B5EF4-FFF2-40B4-BE49-F238E27FC236}">
                <a16:creationId xmlns:a16="http://schemas.microsoft.com/office/drawing/2014/main" id="{7552E91C-038F-8C8C-9A25-6840872F8254}"/>
              </a:ext>
            </a:extLst>
          </p:cNvPr>
          <p:cNvSpPr txBox="1"/>
          <p:nvPr/>
        </p:nvSpPr>
        <p:spPr>
          <a:xfrm>
            <a:off x="11466786" y="6412213"/>
            <a:ext cx="641130" cy="369332"/>
          </a:xfrm>
          <a:prstGeom prst="rect">
            <a:avLst/>
          </a:prstGeom>
          <a:noFill/>
        </p:spPr>
        <p:txBody>
          <a:bodyPr wrap="square" rtlCol="0">
            <a:spAutoFit/>
          </a:bodyPr>
          <a:lstStyle/>
          <a:p>
            <a:pPr algn="r"/>
            <a:r>
              <a:rPr lang="en-GB" dirty="0">
                <a:solidFill>
                  <a:schemeClr val="bg1"/>
                </a:solidFill>
              </a:rPr>
              <a:t>E.3</a:t>
            </a:r>
          </a:p>
        </p:txBody>
      </p:sp>
      <p:pic>
        <p:nvPicPr>
          <p:cNvPr id="2050" name="Picture 2" descr="P02783.020">
            <a:extLst>
              <a:ext uri="{FF2B5EF4-FFF2-40B4-BE49-F238E27FC236}">
                <a16:creationId xmlns:a16="http://schemas.microsoft.com/office/drawing/2014/main" id="{FF8CA400-4DEA-95F4-D558-0C2A281B60B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3639" t="10652" r="26683" b="28593"/>
          <a:stretch/>
        </p:blipFill>
        <p:spPr bwMode="auto">
          <a:xfrm>
            <a:off x="84084" y="162838"/>
            <a:ext cx="4738437" cy="59966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97603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48628E-5B75-C1BF-FF51-EF958390ECBA}"/>
            </a:ext>
          </a:extLst>
        </p:cNvPr>
        <p:cNvGrpSpPr/>
        <p:nvPr/>
      </p:nvGrpSpPr>
      <p:grpSpPr>
        <a:xfrm>
          <a:off x="0" y="0"/>
          <a:ext cx="0" cy="0"/>
          <a:chOff x="0" y="0"/>
          <a:chExt cx="0" cy="0"/>
        </a:xfrm>
      </p:grpSpPr>
      <p:sp>
        <p:nvSpPr>
          <p:cNvPr id="12" name="TextBox 11">
            <a:extLst>
              <a:ext uri="{FF2B5EF4-FFF2-40B4-BE49-F238E27FC236}">
                <a16:creationId xmlns:a16="http://schemas.microsoft.com/office/drawing/2014/main" id="{932E58D1-1A47-4F78-8C89-3D61C9917E94}"/>
              </a:ext>
            </a:extLst>
          </p:cNvPr>
          <p:cNvSpPr txBox="1"/>
          <p:nvPr/>
        </p:nvSpPr>
        <p:spPr>
          <a:xfrm>
            <a:off x="3306870" y="159313"/>
            <a:ext cx="5611661" cy="6093976"/>
          </a:xfrm>
          <a:prstGeom prst="rect">
            <a:avLst/>
          </a:prstGeom>
          <a:noFill/>
          <a:ln>
            <a:solidFill>
              <a:schemeClr val="tx1"/>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latin typeface="Open Sans Light" panose="020B0306030504020204" pitchFamily="34" charset="0"/>
                <a:ea typeface="Open Sans Light" panose="020B0306030504020204" pitchFamily="34" charset="0"/>
                <a:cs typeface="Open Sans Light" panose="020B0306030504020204" pitchFamily="34" charset="0"/>
              </a:rPr>
              <a:t>Key Facts – Special Operations Executive &amp; Resistance Groups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1" dirty="0">
              <a:latin typeface="Open Sans Light" panose="020B0306030504020204" pitchFamily="34" charset="0"/>
              <a:ea typeface="Open Sans Light" panose="020B0306030504020204" pitchFamily="34" charset="0"/>
              <a:cs typeface="Open Sans Light" panose="020B03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latin typeface="Open Sans Light" panose="020B0306030504020204" pitchFamily="34" charset="0"/>
                <a:ea typeface="Open Sans Light" panose="020B0306030504020204" pitchFamily="34" charset="0"/>
                <a:cs typeface="Open Sans Light" panose="020B0306030504020204" pitchFamily="34" charset="0"/>
              </a:rPr>
              <a:t>Formed in 1940, the Special Operations Executive was a secret organisation set up to carry out sabotage and encourage resistance behind enemy lines across Europe and Asia.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dirty="0">
              <a:latin typeface="Open Sans Light" panose="020B0306030504020204" pitchFamily="34" charset="0"/>
              <a:ea typeface="Open Sans Light" panose="020B0306030504020204" pitchFamily="34" charset="0"/>
              <a:cs typeface="Open Sans Light" panose="020B03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latin typeface="Open Sans Light" panose="020B0306030504020204" pitchFamily="34" charset="0"/>
                <a:ea typeface="Open Sans Light" panose="020B0306030504020204" pitchFamily="34" charset="0"/>
                <a:cs typeface="Open Sans Light" panose="020B0306030504020204" pitchFamily="34" charset="0"/>
              </a:rPr>
              <a:t>They were supported by Churchill who encouraged them to, ‘Set Europe ablaze’.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dirty="0">
              <a:latin typeface="Open Sans Light" panose="020B0306030504020204" pitchFamily="34" charset="0"/>
              <a:ea typeface="Open Sans Light" panose="020B0306030504020204" pitchFamily="34" charset="0"/>
              <a:cs typeface="Open Sans Light" panose="020B03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latin typeface="Open Sans Light" panose="020B0306030504020204" pitchFamily="34" charset="0"/>
                <a:ea typeface="Open Sans Light" panose="020B0306030504020204" pitchFamily="34" charset="0"/>
                <a:cs typeface="Open Sans Light" panose="020B0306030504020204" pitchFamily="34" charset="0"/>
              </a:rPr>
              <a:t>SOE agents were often parachuted into the occupied country with secret radio transmitters designed to look like suitcases, fake papers and money.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dirty="0">
              <a:latin typeface="Open Sans Light" panose="020B0306030504020204" pitchFamily="34" charset="0"/>
              <a:ea typeface="Open Sans Light" panose="020B0306030504020204" pitchFamily="34" charset="0"/>
              <a:cs typeface="Open Sans Light" panose="020B03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latin typeface="Open Sans Light" panose="020B0306030504020204" pitchFamily="34" charset="0"/>
                <a:ea typeface="Open Sans Light" panose="020B0306030504020204" pitchFamily="34" charset="0"/>
                <a:cs typeface="Open Sans Light" panose="020B0306030504020204" pitchFamily="34" charset="0"/>
              </a:rPr>
              <a:t>Once there they would set up secret networks of contacts and work with local resistance groups with the aim of sabotage: blowing up trains, bridges and factories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dirty="0">
              <a:latin typeface="Open Sans Light" panose="020B0306030504020204" pitchFamily="34" charset="0"/>
              <a:ea typeface="Open Sans Light" panose="020B0306030504020204" pitchFamily="34" charset="0"/>
              <a:cs typeface="Open Sans Light" panose="020B03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latin typeface="Open Sans Light" panose="020B0306030504020204" pitchFamily="34" charset="0"/>
                <a:ea typeface="Open Sans Light" panose="020B0306030504020204" pitchFamily="34" charset="0"/>
                <a:cs typeface="Open Sans Light" panose="020B0306030504020204" pitchFamily="34" charset="0"/>
              </a:rPr>
              <a:t>39 women were recruited into the SOE F (French) Section. It was thought that women could travel around more easily without people becoming suspicious. 15 of these women lost their lives.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dirty="0">
              <a:latin typeface="Open Sans Light" panose="020B0306030504020204" pitchFamily="34" charset="0"/>
              <a:ea typeface="Open Sans Light" panose="020B0306030504020204" pitchFamily="34" charset="0"/>
              <a:cs typeface="Open Sans Light" panose="020B0306030504020204" pitchFamily="34" charset="0"/>
            </a:endParaRPr>
          </a:p>
          <a:p>
            <a:pPr>
              <a:defRPr/>
            </a:pPr>
            <a:r>
              <a:rPr lang="en-GB" sz="1400" dirty="0">
                <a:latin typeface="Open Sans Light" panose="020B0306030504020204" pitchFamily="34" charset="0"/>
                <a:ea typeface="Open Sans Light" panose="020B0306030504020204" pitchFamily="34" charset="0"/>
                <a:cs typeface="Open Sans Light" panose="020B0306030504020204" pitchFamily="34" charset="0"/>
              </a:rPr>
              <a:t>There were many resistance groups around the world working to undermine the plans of the Axis powers. The men and women who joined these groups were very brave. This work was incredibly dangerous. If discovered, agents risked torture and death.</a:t>
            </a:r>
          </a:p>
        </p:txBody>
      </p:sp>
      <p:sp>
        <p:nvSpPr>
          <p:cNvPr id="2" name="TextBox 1">
            <a:extLst>
              <a:ext uri="{FF2B5EF4-FFF2-40B4-BE49-F238E27FC236}">
                <a16:creationId xmlns:a16="http://schemas.microsoft.com/office/drawing/2014/main" id="{12527F53-EEBC-9E45-6E97-CEDD70D81FDA}"/>
              </a:ext>
            </a:extLst>
          </p:cNvPr>
          <p:cNvSpPr txBox="1"/>
          <p:nvPr/>
        </p:nvSpPr>
        <p:spPr>
          <a:xfrm>
            <a:off x="11466786" y="6412213"/>
            <a:ext cx="641130" cy="369332"/>
          </a:xfrm>
          <a:prstGeom prst="rect">
            <a:avLst/>
          </a:prstGeom>
          <a:noFill/>
        </p:spPr>
        <p:txBody>
          <a:bodyPr wrap="square" rtlCol="0">
            <a:spAutoFit/>
          </a:bodyPr>
          <a:lstStyle/>
          <a:p>
            <a:pPr algn="r"/>
            <a:r>
              <a:rPr lang="en-GB" dirty="0">
                <a:solidFill>
                  <a:schemeClr val="bg1"/>
                </a:solidFill>
              </a:rPr>
              <a:t>F</a:t>
            </a:r>
          </a:p>
        </p:txBody>
      </p:sp>
      <p:pic>
        <p:nvPicPr>
          <p:cNvPr id="6146" name="Picture 2" descr="Special Operations Executive | National Army Museum">
            <a:extLst>
              <a:ext uri="{FF2B5EF4-FFF2-40B4-BE49-F238E27FC236}">
                <a16:creationId xmlns:a16="http://schemas.microsoft.com/office/drawing/2014/main" id="{70CBE3FE-48BD-8191-9954-4D047BCC88A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18080" y="3858016"/>
            <a:ext cx="3077847" cy="2319486"/>
          </a:xfrm>
          <a:prstGeom prst="rect">
            <a:avLst/>
          </a:prstGeom>
          <a:noFill/>
          <a:extLst>
            <a:ext uri="{909E8E84-426E-40DD-AFC4-6F175D3DCCD1}">
              <a14:hiddenFill xmlns:a14="http://schemas.microsoft.com/office/drawing/2010/main">
                <a:solidFill>
                  <a:srgbClr val="FFFFFF"/>
                </a:solidFill>
              </a14:hiddenFill>
            </a:ext>
          </a:extLst>
        </p:spPr>
      </p:pic>
      <p:pic>
        <p:nvPicPr>
          <p:cNvPr id="6152" name="Picture 8" descr="5 Female SOE Agents Everyone Should ...">
            <a:extLst>
              <a:ext uri="{FF2B5EF4-FFF2-40B4-BE49-F238E27FC236}">
                <a16:creationId xmlns:a16="http://schemas.microsoft.com/office/drawing/2014/main" id="{B9C9BB9A-AD8E-42B2-3178-34FEC23EB77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15338" y="159313"/>
            <a:ext cx="3077845" cy="3573443"/>
          </a:xfrm>
          <a:prstGeom prst="rect">
            <a:avLst/>
          </a:prstGeom>
          <a:noFill/>
          <a:extLst>
            <a:ext uri="{909E8E84-426E-40DD-AFC4-6F175D3DCCD1}">
              <a14:hiddenFill xmlns:a14="http://schemas.microsoft.com/office/drawing/2010/main">
                <a:solidFill>
                  <a:srgbClr val="FFFFFF"/>
                </a:solidFill>
              </a14:hiddenFill>
            </a:ext>
          </a:extLst>
        </p:spPr>
      </p:pic>
      <p:pic>
        <p:nvPicPr>
          <p:cNvPr id="6158" name="Picture 14" descr="Wartime image of the RAF Museum's Westland Lysander R9125">
            <a:extLst>
              <a:ext uri="{FF2B5EF4-FFF2-40B4-BE49-F238E27FC236}">
                <a16:creationId xmlns:a16="http://schemas.microsoft.com/office/drawing/2014/main" id="{7E6986BD-1715-8C5A-3080-7DD8B3D5230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8817" y="4121063"/>
            <a:ext cx="3077845" cy="2056439"/>
          </a:xfrm>
          <a:prstGeom prst="rect">
            <a:avLst/>
          </a:prstGeom>
          <a:noFill/>
          <a:extLst>
            <a:ext uri="{909E8E84-426E-40DD-AFC4-6F175D3DCCD1}">
              <a14:hiddenFill xmlns:a14="http://schemas.microsoft.com/office/drawing/2010/main">
                <a:solidFill>
                  <a:srgbClr val="FFFFFF"/>
                </a:solidFill>
              </a14:hiddenFill>
            </a:ext>
          </a:extLst>
        </p:spPr>
      </p:pic>
      <p:pic>
        <p:nvPicPr>
          <p:cNvPr id="6160" name="Picture 16" descr="Virginia Hall Painting by Jeff Bass">
            <a:extLst>
              <a:ext uri="{FF2B5EF4-FFF2-40B4-BE49-F238E27FC236}">
                <a16:creationId xmlns:a16="http://schemas.microsoft.com/office/drawing/2014/main" id="{38030A51-A18C-63EF-3DB9-734E3A1B602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8817" y="159314"/>
            <a:ext cx="3077845" cy="38114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33606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1F89CE-38CC-DEB3-4A37-DDF52A2D282D}"/>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01C59993-9F81-1A1D-41F7-BA373635847C}"/>
              </a:ext>
            </a:extLst>
          </p:cNvPr>
          <p:cNvSpPr txBox="1"/>
          <p:nvPr/>
        </p:nvSpPr>
        <p:spPr>
          <a:xfrm>
            <a:off x="4859564" y="76455"/>
            <a:ext cx="7119494" cy="707886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b="1" dirty="0">
                <a:latin typeface="Open Sans Light" panose="020B0306030504020204" pitchFamily="34" charset="0"/>
                <a:ea typeface="Open Sans Light" panose="020B0306030504020204" pitchFamily="34" charset="0"/>
                <a:cs typeface="Open Sans Light" panose="020B0306030504020204" pitchFamily="34" charset="0"/>
              </a:rPr>
              <a:t>Ensign Yvonne Claire </a:t>
            </a:r>
            <a:r>
              <a:rPr lang="en-GB" sz="2000" b="1" dirty="0" err="1">
                <a:latin typeface="Open Sans Light" panose="020B0306030504020204" pitchFamily="34" charset="0"/>
                <a:ea typeface="Open Sans Light" panose="020B0306030504020204" pitchFamily="34" charset="0"/>
                <a:cs typeface="Open Sans Light" panose="020B0306030504020204" pitchFamily="34" charset="0"/>
              </a:rPr>
              <a:t>Rudellat</a:t>
            </a:r>
            <a:endParaRPr lang="en-GB" sz="2000" b="1" dirty="0">
              <a:latin typeface="Open Sans Light" panose="020B0306030504020204" pitchFamily="34" charset="0"/>
              <a:ea typeface="Open Sans Light" panose="020B0306030504020204" pitchFamily="34" charset="0"/>
              <a:cs typeface="Open Sans Light" panose="020B03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b="1" dirty="0">
              <a:latin typeface="Open Sans Light" panose="020B0306030504020204" pitchFamily="34" charset="0"/>
              <a:ea typeface="Open Sans Light" panose="020B0306030504020204" pitchFamily="34" charset="0"/>
              <a:cs typeface="Open Sans Light" panose="020B03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latin typeface="Open Sans Light" panose="020B0306030504020204" pitchFamily="34" charset="0"/>
                <a:ea typeface="Open Sans Light" panose="020B0306030504020204" pitchFamily="34" charset="0"/>
                <a:cs typeface="Open Sans Light" panose="020B0306030504020204" pitchFamily="34" charset="0"/>
              </a:rPr>
              <a:t>Yvonne was born on the 11</a:t>
            </a:r>
            <a:r>
              <a:rPr lang="en-GB" sz="1400" baseline="30000" dirty="0">
                <a:latin typeface="Open Sans Light" panose="020B0306030504020204" pitchFamily="34" charset="0"/>
                <a:ea typeface="Open Sans Light" panose="020B0306030504020204" pitchFamily="34" charset="0"/>
                <a:cs typeface="Open Sans Light" panose="020B0306030504020204" pitchFamily="34" charset="0"/>
              </a:rPr>
              <a:t>th</a:t>
            </a:r>
            <a:r>
              <a:rPr lang="en-GB" sz="1400" dirty="0">
                <a:latin typeface="Open Sans Light" panose="020B0306030504020204" pitchFamily="34" charset="0"/>
                <a:ea typeface="Open Sans Light" panose="020B0306030504020204" pitchFamily="34" charset="0"/>
                <a:cs typeface="Open Sans Light" panose="020B0306030504020204" pitchFamily="34" charset="0"/>
              </a:rPr>
              <a:t> January 1897, in </a:t>
            </a:r>
            <a:r>
              <a:rPr lang="en-GB" sz="1400" dirty="0" err="1">
                <a:latin typeface="Open Sans Light" panose="020B0306030504020204" pitchFamily="34" charset="0"/>
                <a:ea typeface="Open Sans Light" panose="020B0306030504020204" pitchFamily="34" charset="0"/>
                <a:cs typeface="Open Sans Light" panose="020B0306030504020204" pitchFamily="34" charset="0"/>
              </a:rPr>
              <a:t>Maisons</a:t>
            </a:r>
            <a:r>
              <a:rPr lang="en-GB" sz="1400" dirty="0">
                <a:latin typeface="Open Sans Light" panose="020B0306030504020204" pitchFamily="34" charset="0"/>
                <a:ea typeface="Open Sans Light" panose="020B0306030504020204" pitchFamily="34" charset="0"/>
                <a:cs typeface="Open Sans Light" panose="020B0306030504020204" pitchFamily="34" charset="0"/>
              </a:rPr>
              <a:t>-Lafitte, near Paris, France. When her father died, she moved with her mother to London.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400" dirty="0">
              <a:latin typeface="Open Sans Light" panose="020B0306030504020204" pitchFamily="34" charset="0"/>
              <a:ea typeface="Open Sans Light" panose="020B0306030504020204" pitchFamily="34" charset="0"/>
              <a:cs typeface="Open Sans Light" panose="020B03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latin typeface="Open Sans Light" panose="020B0306030504020204" pitchFamily="34" charset="0"/>
                <a:ea typeface="Open Sans Light" panose="020B0306030504020204" pitchFamily="34" charset="0"/>
                <a:cs typeface="Open Sans Light" panose="020B0306030504020204" pitchFamily="34" charset="0"/>
              </a:rPr>
              <a:t>Yvonne was desperate to do something to help France, which was now occupied by the Germans, and talked about this to everyone she met. She came to the attention of the SOE recruiting officer and after passing the initial training and selection process she was accepted in May of 1942.</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400" dirty="0">
              <a:latin typeface="Open Sans Light" panose="020B0306030504020204" pitchFamily="34" charset="0"/>
              <a:ea typeface="Open Sans Light" panose="020B0306030504020204" pitchFamily="34" charset="0"/>
              <a:cs typeface="Open Sans Light" panose="020B03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latin typeface="Open Sans Light" panose="020B0306030504020204" pitchFamily="34" charset="0"/>
                <a:ea typeface="Open Sans Light" panose="020B0306030504020204" pitchFamily="34" charset="0"/>
                <a:cs typeface="Open Sans Light" panose="020B0306030504020204" pitchFamily="34" charset="0"/>
              </a:rPr>
              <a:t>Yvonne became the first woman SOE sent into France, arriving by boat on the 30</a:t>
            </a:r>
            <a:r>
              <a:rPr lang="en-GB" sz="1400" baseline="30000" dirty="0">
                <a:latin typeface="Open Sans Light" panose="020B0306030504020204" pitchFamily="34" charset="0"/>
                <a:ea typeface="Open Sans Light" panose="020B0306030504020204" pitchFamily="34" charset="0"/>
                <a:cs typeface="Open Sans Light" panose="020B0306030504020204" pitchFamily="34" charset="0"/>
              </a:rPr>
              <a:t>th</a:t>
            </a:r>
            <a:r>
              <a:rPr lang="en-GB" sz="1400" dirty="0">
                <a:latin typeface="Open Sans Light" panose="020B0306030504020204" pitchFamily="34" charset="0"/>
                <a:ea typeface="Open Sans Light" panose="020B0306030504020204" pitchFamily="34" charset="0"/>
                <a:cs typeface="Open Sans Light" panose="020B0306030504020204" pitchFamily="34" charset="0"/>
              </a:rPr>
              <a:t> July 1942.</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400" dirty="0">
              <a:latin typeface="Open Sans Light" panose="020B0306030504020204" pitchFamily="34" charset="0"/>
              <a:ea typeface="Open Sans Light" panose="020B0306030504020204" pitchFamily="34" charset="0"/>
              <a:cs typeface="Open Sans Light" panose="020B03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latin typeface="Open Sans Light" panose="020B0306030504020204" pitchFamily="34" charset="0"/>
                <a:ea typeface="Open Sans Light" panose="020B0306030504020204" pitchFamily="34" charset="0"/>
                <a:cs typeface="Open Sans Light" panose="020B0306030504020204" pitchFamily="34" charset="0"/>
              </a:rPr>
              <a:t>There she successfully operated under her code name, Jacqueline, as a courier, organising resistance activities, managing drop zones for agents and supplies and carrying out acts of sabotage, including blowing up trains.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400" dirty="0">
              <a:latin typeface="Open Sans Light" panose="020B0306030504020204" pitchFamily="34" charset="0"/>
              <a:ea typeface="Open Sans Light" panose="020B0306030504020204" pitchFamily="34" charset="0"/>
              <a:cs typeface="Open Sans Light" panose="020B03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latin typeface="Open Sans Light" panose="020B0306030504020204" pitchFamily="34" charset="0"/>
                <a:ea typeface="Open Sans Light" panose="020B0306030504020204" pitchFamily="34" charset="0"/>
                <a:cs typeface="Open Sans Light" panose="020B0306030504020204" pitchFamily="34" charset="0"/>
              </a:rPr>
              <a:t>However, in June 1943, Yvonne was injured and then arrested whilst on a mission to collect two Canadian agents who had been parachuted into France.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400" dirty="0">
              <a:latin typeface="Open Sans Light" panose="020B0306030504020204" pitchFamily="34" charset="0"/>
              <a:ea typeface="Open Sans Light" panose="020B0306030504020204" pitchFamily="34" charset="0"/>
              <a:cs typeface="Open Sans Light" panose="020B03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latin typeface="Open Sans Light" panose="020B0306030504020204" pitchFamily="34" charset="0"/>
                <a:ea typeface="Open Sans Light" panose="020B0306030504020204" pitchFamily="34" charset="0"/>
                <a:cs typeface="Open Sans Light" panose="020B0306030504020204" pitchFamily="34" charset="0"/>
              </a:rPr>
              <a:t>Yvonne never fully recovered from the injury she had received, and her health got worse and worse whilst she was in prison.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400" dirty="0">
              <a:latin typeface="Open Sans Light" panose="020B0306030504020204" pitchFamily="34" charset="0"/>
              <a:ea typeface="Open Sans Light" panose="020B0306030504020204" pitchFamily="34" charset="0"/>
              <a:cs typeface="Open Sans Light" panose="020B03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latin typeface="Open Sans Light" panose="020B0306030504020204" pitchFamily="34" charset="0"/>
                <a:ea typeface="Open Sans Light" panose="020B0306030504020204" pitchFamily="34" charset="0"/>
                <a:cs typeface="Open Sans Light" panose="020B0306030504020204" pitchFamily="34" charset="0"/>
              </a:rPr>
              <a:t>She died, aged 48, in the Bergen-Belsen concentration camp of illness just shortly after the camp was liberated.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400" dirty="0">
              <a:latin typeface="Open Sans Light" panose="020B0306030504020204" pitchFamily="34" charset="0"/>
              <a:ea typeface="Open Sans Light" panose="020B0306030504020204" pitchFamily="34" charset="0"/>
              <a:cs typeface="Open Sans Light" panose="020B03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latin typeface="Open Sans Light" panose="020B0306030504020204" pitchFamily="34" charset="0"/>
                <a:ea typeface="Open Sans Light" panose="020B0306030504020204" pitchFamily="34" charset="0"/>
                <a:cs typeface="Open Sans Light" panose="020B0306030504020204" pitchFamily="34" charset="0"/>
              </a:rPr>
              <a:t>Her burial place was not known, and she is commemorated on the Brookwood Memorial to the Missing in Surrey.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b="1" dirty="0">
              <a:latin typeface="Open Sans Light" panose="020B0306030504020204" pitchFamily="34" charset="0"/>
              <a:ea typeface="Open Sans Light" panose="020B0306030504020204" pitchFamily="34" charset="0"/>
              <a:cs typeface="Open Sans Light" panose="020B03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b="1" dirty="0">
              <a:latin typeface="Open Sans Light" panose="020B0306030504020204" pitchFamily="34" charset="0"/>
              <a:ea typeface="Open Sans Light" panose="020B0306030504020204" pitchFamily="34" charset="0"/>
              <a:cs typeface="Open Sans Light" panose="020B03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b="1" dirty="0">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2" name="TextBox 1">
            <a:extLst>
              <a:ext uri="{FF2B5EF4-FFF2-40B4-BE49-F238E27FC236}">
                <a16:creationId xmlns:a16="http://schemas.microsoft.com/office/drawing/2014/main" id="{F05F9E3F-88BD-A543-4F16-5235A2768E32}"/>
              </a:ext>
            </a:extLst>
          </p:cNvPr>
          <p:cNvSpPr txBox="1"/>
          <p:nvPr/>
        </p:nvSpPr>
        <p:spPr>
          <a:xfrm>
            <a:off x="11466786" y="6412213"/>
            <a:ext cx="641130" cy="369332"/>
          </a:xfrm>
          <a:prstGeom prst="rect">
            <a:avLst/>
          </a:prstGeom>
          <a:noFill/>
        </p:spPr>
        <p:txBody>
          <a:bodyPr wrap="square" rtlCol="0">
            <a:spAutoFit/>
          </a:bodyPr>
          <a:lstStyle/>
          <a:p>
            <a:pPr algn="r"/>
            <a:r>
              <a:rPr lang="en-GB" dirty="0">
                <a:solidFill>
                  <a:schemeClr val="bg1"/>
                </a:solidFill>
              </a:rPr>
              <a:t>F.1</a:t>
            </a:r>
          </a:p>
        </p:txBody>
      </p:sp>
      <p:pic>
        <p:nvPicPr>
          <p:cNvPr id="4098" name="Picture 2">
            <a:extLst>
              <a:ext uri="{FF2B5EF4-FFF2-40B4-BE49-F238E27FC236}">
                <a16:creationId xmlns:a16="http://schemas.microsoft.com/office/drawing/2014/main" id="{3F135641-EFA8-7D4C-DCED-BD6ED510670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2942" y="150312"/>
            <a:ext cx="4509370" cy="59999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56724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B9720A-0BFA-67AB-2B99-D51A23D48D05}"/>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AC1BA7DE-9E56-67CD-DA28-70D42DF9F37D}"/>
              </a:ext>
            </a:extLst>
          </p:cNvPr>
          <p:cNvSpPr txBox="1"/>
          <p:nvPr/>
        </p:nvSpPr>
        <p:spPr>
          <a:xfrm>
            <a:off x="4859564" y="76455"/>
            <a:ext cx="7119494" cy="643253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b="1" dirty="0">
                <a:latin typeface="Open Sans Light" panose="020B0306030504020204" pitchFamily="34" charset="0"/>
                <a:ea typeface="Open Sans Light" panose="020B0306030504020204" pitchFamily="34" charset="0"/>
                <a:cs typeface="Open Sans Light" panose="020B0306030504020204" pitchFamily="34" charset="0"/>
              </a:rPr>
              <a:t>Section Officer Noor Inayat Khan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b="1" dirty="0">
              <a:latin typeface="Open Sans Light" panose="020B0306030504020204" pitchFamily="34" charset="0"/>
              <a:ea typeface="Open Sans Light" panose="020B0306030504020204" pitchFamily="34" charset="0"/>
              <a:cs typeface="Open Sans Light" panose="020B03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latin typeface="Open Sans Light" panose="020B0306030504020204" pitchFamily="34" charset="0"/>
                <a:ea typeface="Open Sans Light" panose="020B0306030504020204" pitchFamily="34" charset="0"/>
                <a:cs typeface="Open Sans Light" panose="020B0306030504020204" pitchFamily="34" charset="0"/>
              </a:rPr>
              <a:t>Noor was born on the 1</a:t>
            </a:r>
            <a:r>
              <a:rPr lang="en-GB" sz="1400" baseline="30000" dirty="0">
                <a:latin typeface="Open Sans Light" panose="020B0306030504020204" pitchFamily="34" charset="0"/>
                <a:ea typeface="Open Sans Light" panose="020B0306030504020204" pitchFamily="34" charset="0"/>
                <a:cs typeface="Open Sans Light" panose="020B0306030504020204" pitchFamily="34" charset="0"/>
              </a:rPr>
              <a:t>st</a:t>
            </a:r>
            <a:r>
              <a:rPr lang="en-GB" sz="1400" dirty="0">
                <a:latin typeface="Open Sans Light" panose="020B0306030504020204" pitchFamily="34" charset="0"/>
                <a:ea typeface="Open Sans Light" panose="020B0306030504020204" pitchFamily="34" charset="0"/>
                <a:cs typeface="Open Sans Light" panose="020B0306030504020204" pitchFamily="34" charset="0"/>
              </a:rPr>
              <a:t> January 1914, in Moscow to Indian and American parents. The family moved around a lot, living in London for a while before settling in France.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400" dirty="0">
              <a:latin typeface="Open Sans Light" panose="020B0306030504020204" pitchFamily="34" charset="0"/>
              <a:ea typeface="Open Sans Light" panose="020B0306030504020204" pitchFamily="34" charset="0"/>
              <a:cs typeface="Open Sans Light" panose="020B03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latin typeface="Open Sans Light" panose="020B0306030504020204" pitchFamily="34" charset="0"/>
                <a:ea typeface="Open Sans Light" panose="020B0306030504020204" pitchFamily="34" charset="0"/>
                <a:cs typeface="Open Sans Light" panose="020B0306030504020204" pitchFamily="34" charset="0"/>
              </a:rPr>
              <a:t>Despite being raised as a pacifist, Noor joined the Women’s Auxiliary Air Force in 1940, where she was trained as a wireless operator.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400" dirty="0">
              <a:latin typeface="Open Sans Light" panose="020B0306030504020204" pitchFamily="34" charset="0"/>
              <a:ea typeface="Open Sans Light" panose="020B0306030504020204" pitchFamily="34" charset="0"/>
              <a:cs typeface="Open Sans Light" panose="020B03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latin typeface="Open Sans Light" panose="020B0306030504020204" pitchFamily="34" charset="0"/>
                <a:ea typeface="Open Sans Light" panose="020B0306030504020204" pitchFamily="34" charset="0"/>
                <a:cs typeface="Open Sans Light" panose="020B0306030504020204" pitchFamily="34" charset="0"/>
              </a:rPr>
              <a:t>Noor spoke fluent French and so came to the attention of SOE in 1943. Desperate for wireless operators, Noor was sent into France before completing her training and made her way to Paris.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400" dirty="0">
              <a:latin typeface="Open Sans Light" panose="020B0306030504020204" pitchFamily="34" charset="0"/>
              <a:ea typeface="Open Sans Light" panose="020B0306030504020204" pitchFamily="34" charset="0"/>
              <a:cs typeface="Open Sans Light" panose="020B03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latin typeface="Open Sans Light" panose="020B0306030504020204" pitchFamily="34" charset="0"/>
                <a:ea typeface="Open Sans Light" panose="020B0306030504020204" pitchFamily="34" charset="0"/>
                <a:cs typeface="Open Sans Light" panose="020B0306030504020204" pitchFamily="34" charset="0"/>
              </a:rPr>
              <a:t>Some of her instructors weren’t sure that Noor would make a good agent. One report about her in training said that she ‘always volunteers too much information when being questioned’. But she was a wireless operator, and this skill was desperately needed in France.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400" dirty="0">
              <a:latin typeface="Open Sans Light" panose="020B0306030504020204" pitchFamily="34" charset="0"/>
              <a:ea typeface="Open Sans Light" panose="020B0306030504020204" pitchFamily="34" charset="0"/>
              <a:cs typeface="Open Sans Light" panose="020B03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latin typeface="Open Sans Light" panose="020B0306030504020204" pitchFamily="34" charset="0"/>
                <a:ea typeface="Open Sans Light" panose="020B0306030504020204" pitchFamily="34" charset="0"/>
                <a:cs typeface="Open Sans Light" panose="020B0306030504020204" pitchFamily="34" charset="0"/>
              </a:rPr>
              <a:t>Noor was sent into France and worked undercover in Paris under her </a:t>
            </a:r>
            <a:r>
              <a:rPr lang="en-GB" sz="1400">
                <a:latin typeface="Open Sans Light" panose="020B0306030504020204" pitchFamily="34" charset="0"/>
                <a:ea typeface="Open Sans Light" panose="020B0306030504020204" pitchFamily="34" charset="0"/>
                <a:cs typeface="Open Sans Light" panose="020B0306030504020204" pitchFamily="34" charset="0"/>
              </a:rPr>
              <a:t>codename Madeleine</a:t>
            </a:r>
            <a:r>
              <a:rPr lang="en-GB" sz="1400" dirty="0">
                <a:latin typeface="Open Sans Light" panose="020B0306030504020204" pitchFamily="34" charset="0"/>
                <a:ea typeface="Open Sans Light" panose="020B0306030504020204" pitchFamily="34" charset="0"/>
                <a:cs typeface="Open Sans Light" panose="020B0306030504020204" pitchFamily="34" charset="0"/>
              </a:rPr>
              <a:t>, before being betrayed to the Germans. She was interrogated and sent to prison.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400" dirty="0">
              <a:latin typeface="Open Sans Light" panose="020B0306030504020204" pitchFamily="34" charset="0"/>
              <a:ea typeface="Open Sans Light" panose="020B0306030504020204" pitchFamily="34" charset="0"/>
              <a:cs typeface="Open Sans Light" panose="020B03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latin typeface="Open Sans Light" panose="020B0306030504020204" pitchFamily="34" charset="0"/>
                <a:ea typeface="Open Sans Light" panose="020B0306030504020204" pitchFamily="34" charset="0"/>
                <a:cs typeface="Open Sans Light" panose="020B0306030504020204" pitchFamily="34" charset="0"/>
              </a:rPr>
              <a:t>On the 12</a:t>
            </a:r>
            <a:r>
              <a:rPr lang="en-GB" sz="1400" baseline="30000" dirty="0">
                <a:latin typeface="Open Sans Light" panose="020B0306030504020204" pitchFamily="34" charset="0"/>
                <a:ea typeface="Open Sans Light" panose="020B0306030504020204" pitchFamily="34" charset="0"/>
                <a:cs typeface="Open Sans Light" panose="020B0306030504020204" pitchFamily="34" charset="0"/>
              </a:rPr>
              <a:t>th</a:t>
            </a:r>
            <a:r>
              <a:rPr lang="en-GB" sz="1400" dirty="0">
                <a:latin typeface="Open Sans Light" panose="020B0306030504020204" pitchFamily="34" charset="0"/>
                <a:ea typeface="Open Sans Light" panose="020B0306030504020204" pitchFamily="34" charset="0"/>
                <a:cs typeface="Open Sans Light" panose="020B0306030504020204" pitchFamily="34" charset="0"/>
              </a:rPr>
              <a:t> September 1944, Noor, along with three other SOE female agents were sent to Dachau Concentration Camp where they were shot. Noor was 30 years old.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400" dirty="0">
              <a:latin typeface="Open Sans Light" panose="020B0306030504020204" pitchFamily="34" charset="0"/>
              <a:ea typeface="Open Sans Light" panose="020B0306030504020204" pitchFamily="34" charset="0"/>
              <a:cs typeface="Open Sans Light" panose="020B03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latin typeface="Open Sans Light" panose="020B0306030504020204" pitchFamily="34" charset="0"/>
                <a:ea typeface="Open Sans Light" panose="020B0306030504020204" pitchFamily="34" charset="0"/>
                <a:cs typeface="Open Sans Light" panose="020B0306030504020204" pitchFamily="34" charset="0"/>
              </a:rPr>
              <a:t>Noor has no known grave and is commemorated on the Runnymede Air Forces Memorial in Surrey.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b="1" dirty="0">
              <a:latin typeface="Open Sans Light" panose="020B0306030504020204" pitchFamily="34" charset="0"/>
              <a:ea typeface="Open Sans Light" panose="020B0306030504020204" pitchFamily="34" charset="0"/>
              <a:cs typeface="Open Sans Light" panose="020B03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b="1" dirty="0">
              <a:latin typeface="Open Sans Light" panose="020B0306030504020204" pitchFamily="34" charset="0"/>
              <a:ea typeface="Open Sans Light" panose="020B0306030504020204" pitchFamily="34" charset="0"/>
              <a:cs typeface="Open Sans Light" panose="020B03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b="1" dirty="0">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2" name="TextBox 1">
            <a:extLst>
              <a:ext uri="{FF2B5EF4-FFF2-40B4-BE49-F238E27FC236}">
                <a16:creationId xmlns:a16="http://schemas.microsoft.com/office/drawing/2014/main" id="{E8E1C8BE-D46F-7C2E-827C-E326FD92670D}"/>
              </a:ext>
            </a:extLst>
          </p:cNvPr>
          <p:cNvSpPr txBox="1"/>
          <p:nvPr/>
        </p:nvSpPr>
        <p:spPr>
          <a:xfrm>
            <a:off x="11466786" y="6412213"/>
            <a:ext cx="641130" cy="369332"/>
          </a:xfrm>
          <a:prstGeom prst="rect">
            <a:avLst/>
          </a:prstGeom>
          <a:noFill/>
        </p:spPr>
        <p:txBody>
          <a:bodyPr wrap="square" rtlCol="0">
            <a:spAutoFit/>
          </a:bodyPr>
          <a:lstStyle/>
          <a:p>
            <a:pPr algn="r"/>
            <a:r>
              <a:rPr lang="en-GB" dirty="0">
                <a:solidFill>
                  <a:schemeClr val="bg1"/>
                </a:solidFill>
              </a:rPr>
              <a:t>F.2</a:t>
            </a:r>
          </a:p>
        </p:txBody>
      </p:sp>
      <p:pic>
        <p:nvPicPr>
          <p:cNvPr id="5122" name="Picture 2">
            <a:extLst>
              <a:ext uri="{FF2B5EF4-FFF2-40B4-BE49-F238E27FC236}">
                <a16:creationId xmlns:a16="http://schemas.microsoft.com/office/drawing/2014/main" id="{C53A12A8-29F5-AF9F-41EA-D3C4D5A7BA5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600" y="177800"/>
            <a:ext cx="4660900" cy="6019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13807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DF015B-38D8-C51D-8019-0D31B218BBAD}"/>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FAA6DE93-9F71-88BF-1D52-C6A8AC542F8D}"/>
              </a:ext>
            </a:extLst>
          </p:cNvPr>
          <p:cNvSpPr txBox="1"/>
          <p:nvPr/>
        </p:nvSpPr>
        <p:spPr>
          <a:xfrm>
            <a:off x="5010411" y="256682"/>
            <a:ext cx="7097505" cy="652486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b="1" dirty="0">
                <a:latin typeface="Open Sans Light" panose="020B0306030504020204" pitchFamily="34" charset="0"/>
                <a:ea typeface="Open Sans Light" panose="020B0306030504020204" pitchFamily="34" charset="0"/>
                <a:cs typeface="Open Sans Light" panose="020B0306030504020204" pitchFamily="34" charset="0"/>
              </a:rPr>
              <a:t>Volunteer Lau Tak Oi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2000" b="1" dirty="0">
              <a:latin typeface="Open Sans Light" panose="020B0306030504020204" pitchFamily="34" charset="0"/>
              <a:ea typeface="Open Sans Light" panose="020B0306030504020204" pitchFamily="34" charset="0"/>
              <a:cs typeface="Open Sans Light" panose="020B03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latin typeface="Open Sans Light" panose="020B0306030504020204" pitchFamily="34" charset="0"/>
                <a:ea typeface="Open Sans Light" panose="020B0306030504020204" pitchFamily="34" charset="0"/>
                <a:cs typeface="Open Sans Light" panose="020B0306030504020204" pitchFamily="34" charset="0"/>
              </a:rPr>
              <a:t>Little is known about the early life of Lau Tak Oi before the Second World War. She lived in Hong Kong, which was at that time a British colony, and was a nurse and midwife. She was married to Loie Fook Wing.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400" dirty="0">
              <a:latin typeface="Open Sans Light" panose="020B0306030504020204" pitchFamily="34" charset="0"/>
              <a:ea typeface="Open Sans Light" panose="020B0306030504020204" pitchFamily="34" charset="0"/>
              <a:cs typeface="Open Sans Light" panose="020B0306030504020204" pitchFamily="34" charset="0"/>
            </a:endParaRPr>
          </a:p>
          <a:p>
            <a:pPr marL="285750" indent="-285750">
              <a:buFont typeface="Arial" panose="020B0604020202020204" pitchFamily="34" charset="0"/>
              <a:buChar char="•"/>
              <a:defRPr/>
            </a:pPr>
            <a:r>
              <a:rPr lang="en-GB" sz="1400" dirty="0">
                <a:latin typeface="Open Sans Light" panose="020B0306030504020204" pitchFamily="34" charset="0"/>
                <a:ea typeface="Open Sans Light" panose="020B0306030504020204" pitchFamily="34" charset="0"/>
                <a:cs typeface="Open Sans Light" panose="020B0306030504020204" pitchFamily="34" charset="0"/>
              </a:rPr>
              <a:t>When Hong Kong was captured by the Japanese, Lau Tak Oi became part of a group called the British Army Aid Group through her husband’s role in the Hong Kong police force.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400" dirty="0">
              <a:latin typeface="Open Sans Light" panose="020B0306030504020204" pitchFamily="34" charset="0"/>
              <a:ea typeface="Open Sans Light" panose="020B0306030504020204" pitchFamily="34" charset="0"/>
              <a:cs typeface="Open Sans Light" panose="020B03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latin typeface="Open Sans Light" panose="020B0306030504020204" pitchFamily="34" charset="0"/>
                <a:ea typeface="Open Sans Light" panose="020B0306030504020204" pitchFamily="34" charset="0"/>
                <a:cs typeface="Open Sans Light" panose="020B0306030504020204" pitchFamily="34" charset="0"/>
              </a:rPr>
              <a:t>The British Army Aid Group was one of the resistance organisations in Hong Kong and their role was to gather intelligence, help people escape from Japanese captivity and provide food , medicine and messages of encouragement to the people of Hong Kong.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400" dirty="0">
              <a:latin typeface="Open Sans Light" panose="020B0306030504020204" pitchFamily="34" charset="0"/>
              <a:ea typeface="Open Sans Light" panose="020B0306030504020204" pitchFamily="34" charset="0"/>
              <a:cs typeface="Open Sans Light" panose="020B03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latin typeface="Open Sans Light" panose="020B0306030504020204" pitchFamily="34" charset="0"/>
                <a:ea typeface="Open Sans Light" panose="020B0306030504020204" pitchFamily="34" charset="0"/>
                <a:cs typeface="Open Sans Light" panose="020B0306030504020204" pitchFamily="34" charset="0"/>
              </a:rPr>
              <a:t>Over the course of the war, the British and Chinese worked alongside each other  to help around 2000 people escape.</a:t>
            </a:r>
          </a:p>
          <a:p>
            <a:pPr marR="0" lvl="0" algn="l" defTabSz="914400" rtl="0" eaLnBrk="1" fontAlgn="auto" latinLnBrk="0" hangingPunct="1">
              <a:lnSpc>
                <a:spcPct val="100000"/>
              </a:lnSpc>
              <a:spcBef>
                <a:spcPts val="0"/>
              </a:spcBef>
              <a:spcAft>
                <a:spcPts val="0"/>
              </a:spcAft>
              <a:buClrTx/>
              <a:buSzTx/>
              <a:tabLst/>
              <a:defRPr/>
            </a:pPr>
            <a:endParaRPr lang="en-GB" sz="1400" dirty="0">
              <a:latin typeface="Open Sans Light" panose="020B0306030504020204" pitchFamily="34" charset="0"/>
              <a:ea typeface="Open Sans Light" panose="020B0306030504020204" pitchFamily="34" charset="0"/>
              <a:cs typeface="Open Sans Light" panose="020B03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latin typeface="Open Sans Light" panose="020B0306030504020204" pitchFamily="34" charset="0"/>
                <a:ea typeface="Open Sans Light" panose="020B0306030504020204" pitchFamily="34" charset="0"/>
                <a:cs typeface="Open Sans Light" panose="020B0306030504020204" pitchFamily="34" charset="0"/>
              </a:rPr>
              <a:t>In the summer of 1943, Lau Tak Oi, her husband and brother were all arrested and sent to prison. They were interrogated about their activities and treated very badly.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400" dirty="0">
              <a:latin typeface="Open Sans Light" panose="020B0306030504020204" pitchFamily="34" charset="0"/>
              <a:ea typeface="Open Sans Light" panose="020B0306030504020204" pitchFamily="34" charset="0"/>
              <a:cs typeface="Open Sans Light" panose="020B03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latin typeface="Open Sans Light" panose="020B0306030504020204" pitchFamily="34" charset="0"/>
                <a:ea typeface="Open Sans Light" panose="020B0306030504020204" pitchFamily="34" charset="0"/>
                <a:cs typeface="Open Sans Light" panose="020B0306030504020204" pitchFamily="34" charset="0"/>
              </a:rPr>
              <a:t>On 29</a:t>
            </a:r>
            <a:r>
              <a:rPr lang="en-GB" sz="1400" baseline="30000" dirty="0">
                <a:latin typeface="Open Sans Light" panose="020B0306030504020204" pitchFamily="34" charset="0"/>
                <a:ea typeface="Open Sans Light" panose="020B0306030504020204" pitchFamily="34" charset="0"/>
                <a:cs typeface="Open Sans Light" panose="020B0306030504020204" pitchFamily="34" charset="0"/>
              </a:rPr>
              <a:t>th</a:t>
            </a:r>
            <a:r>
              <a:rPr lang="en-GB" sz="1400" dirty="0">
                <a:latin typeface="Open Sans Light" panose="020B0306030504020204" pitchFamily="34" charset="0"/>
                <a:ea typeface="Open Sans Light" panose="020B0306030504020204" pitchFamily="34" charset="0"/>
                <a:cs typeface="Open Sans Light" panose="020B0306030504020204" pitchFamily="34" charset="0"/>
              </a:rPr>
              <a:t> October 1943, Lau Tak Oi was the only woman of 33 British Army Aid Group volunteers who were put to death.</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400" dirty="0">
              <a:latin typeface="Open Sans Light" panose="020B0306030504020204" pitchFamily="34" charset="0"/>
              <a:ea typeface="Open Sans Light" panose="020B0306030504020204" pitchFamily="34" charset="0"/>
              <a:cs typeface="Open Sans Light" panose="020B03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latin typeface="Open Sans Light" panose="020B0306030504020204" pitchFamily="34" charset="0"/>
                <a:ea typeface="Open Sans Light" panose="020B0306030504020204" pitchFamily="34" charset="0"/>
                <a:cs typeface="Open Sans Light" panose="020B0306030504020204" pitchFamily="34" charset="0"/>
              </a:rPr>
              <a:t>She is buried in Stanley Military Cemetery, Hong Kong, China.</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400" dirty="0">
              <a:latin typeface="Open Sans Light" panose="020B0306030504020204" pitchFamily="34" charset="0"/>
              <a:ea typeface="Open Sans Light" panose="020B0306030504020204" pitchFamily="34" charset="0"/>
              <a:cs typeface="Open Sans Light" panose="020B03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b="1" dirty="0">
              <a:latin typeface="Open Sans Light" panose="020B0306030504020204" pitchFamily="34" charset="0"/>
              <a:ea typeface="Open Sans Light" panose="020B0306030504020204" pitchFamily="34" charset="0"/>
              <a:cs typeface="Open Sans Light" panose="020B03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b="1" dirty="0">
              <a:latin typeface="Open Sans Light" panose="020B0306030504020204" pitchFamily="34" charset="0"/>
              <a:ea typeface="Open Sans Light" panose="020B0306030504020204" pitchFamily="34" charset="0"/>
              <a:cs typeface="Open Sans Light" panose="020B03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b="1" dirty="0">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2" name="TextBox 1">
            <a:extLst>
              <a:ext uri="{FF2B5EF4-FFF2-40B4-BE49-F238E27FC236}">
                <a16:creationId xmlns:a16="http://schemas.microsoft.com/office/drawing/2014/main" id="{0CCE524B-1AF7-9E11-AB81-3D2FA23734A1}"/>
              </a:ext>
            </a:extLst>
          </p:cNvPr>
          <p:cNvSpPr txBox="1"/>
          <p:nvPr/>
        </p:nvSpPr>
        <p:spPr>
          <a:xfrm>
            <a:off x="11466786" y="6412213"/>
            <a:ext cx="641130" cy="369332"/>
          </a:xfrm>
          <a:prstGeom prst="rect">
            <a:avLst/>
          </a:prstGeom>
          <a:noFill/>
        </p:spPr>
        <p:txBody>
          <a:bodyPr wrap="square" rtlCol="0">
            <a:spAutoFit/>
          </a:bodyPr>
          <a:lstStyle/>
          <a:p>
            <a:pPr algn="r"/>
            <a:r>
              <a:rPr lang="en-GB" dirty="0">
                <a:solidFill>
                  <a:schemeClr val="bg1"/>
                </a:solidFill>
              </a:rPr>
              <a:t>F.3</a:t>
            </a:r>
          </a:p>
        </p:txBody>
      </p:sp>
      <p:pic>
        <p:nvPicPr>
          <p:cNvPr id="4" name="Picture 3" descr="A cemetery with many gravestones&#10;&#10;AI-generated content may be incorrect.">
            <a:extLst>
              <a:ext uri="{FF2B5EF4-FFF2-40B4-BE49-F238E27FC236}">
                <a16:creationId xmlns:a16="http://schemas.microsoft.com/office/drawing/2014/main" id="{69F2B7EE-587E-82BE-C503-C190349E8F16}"/>
              </a:ext>
            </a:extLst>
          </p:cNvPr>
          <p:cNvPicPr>
            <a:picLocks noChangeAspect="1"/>
          </p:cNvPicPr>
          <p:nvPr/>
        </p:nvPicPr>
        <p:blipFill>
          <a:blip r:embed="rId3">
            <a:extLst>
              <a:ext uri="{28A0092B-C50C-407E-A947-70E740481C1C}">
                <a14:useLocalDpi xmlns:a14="http://schemas.microsoft.com/office/drawing/2010/main" val="0"/>
              </a:ext>
            </a:extLst>
          </a:blip>
          <a:srcRect l="30798" r="21128" b="23383"/>
          <a:stretch/>
        </p:blipFill>
        <p:spPr>
          <a:xfrm>
            <a:off x="187247" y="177420"/>
            <a:ext cx="4712300" cy="6005015"/>
          </a:xfrm>
          <a:prstGeom prst="rect">
            <a:avLst/>
          </a:prstGeom>
        </p:spPr>
      </p:pic>
    </p:spTree>
    <p:extLst>
      <p:ext uri="{BB962C8B-B14F-4D97-AF65-F5344CB8AC3E}">
        <p14:creationId xmlns:p14="http://schemas.microsoft.com/office/powerpoint/2010/main" val="27476029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294581-BD2C-0796-9400-7C06007285B5}"/>
            </a:ext>
          </a:extLst>
        </p:cNvPr>
        <p:cNvGrpSpPr/>
        <p:nvPr/>
      </p:nvGrpSpPr>
      <p:grpSpPr>
        <a:xfrm>
          <a:off x="0" y="0"/>
          <a:ext cx="0" cy="0"/>
          <a:chOff x="0" y="0"/>
          <a:chExt cx="0" cy="0"/>
        </a:xfrm>
      </p:grpSpPr>
      <p:sp>
        <p:nvSpPr>
          <p:cNvPr id="12" name="TextBox 11">
            <a:extLst>
              <a:ext uri="{FF2B5EF4-FFF2-40B4-BE49-F238E27FC236}">
                <a16:creationId xmlns:a16="http://schemas.microsoft.com/office/drawing/2014/main" id="{716659CE-0076-3269-CC9A-894AF7FCB4E3}"/>
              </a:ext>
            </a:extLst>
          </p:cNvPr>
          <p:cNvSpPr txBox="1"/>
          <p:nvPr/>
        </p:nvSpPr>
        <p:spPr>
          <a:xfrm>
            <a:off x="3597202" y="159313"/>
            <a:ext cx="4759891" cy="3724096"/>
          </a:xfrm>
          <a:prstGeom prst="rect">
            <a:avLst/>
          </a:prstGeom>
          <a:noFill/>
          <a:ln>
            <a:solidFill>
              <a:schemeClr val="tx1"/>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latin typeface="Open Sans Light" panose="020B0306030504020204" pitchFamily="34" charset="0"/>
                <a:ea typeface="Open Sans Light" panose="020B0306030504020204" pitchFamily="34" charset="0"/>
                <a:cs typeface="Open Sans Light" panose="020B0306030504020204" pitchFamily="34" charset="0"/>
              </a:rPr>
              <a:t>Key Facts – Civilian War Dead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1" dirty="0">
              <a:latin typeface="Open Sans Light" panose="020B0306030504020204" pitchFamily="34" charset="0"/>
              <a:ea typeface="Open Sans Light" panose="020B0306030504020204" pitchFamily="34" charset="0"/>
              <a:cs typeface="Open Sans Light" panose="020B03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latin typeface="Open Sans Light" panose="020B0306030504020204" pitchFamily="34" charset="0"/>
                <a:ea typeface="Open Sans Light" panose="020B0306030504020204" pitchFamily="34" charset="0"/>
                <a:cs typeface="Open Sans Light" panose="020B0306030504020204" pitchFamily="34" charset="0"/>
              </a:rPr>
              <a:t>One of the duties of the Commonwealth War Graves Commission during the Second World War was to collect and record the names of civilians who died as a result of enemy action.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400" dirty="0">
              <a:latin typeface="Open Sans Light" panose="020B0306030504020204" pitchFamily="34" charset="0"/>
              <a:ea typeface="Open Sans Light" panose="020B0306030504020204" pitchFamily="34" charset="0"/>
              <a:cs typeface="Open Sans Light" panose="020B03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latin typeface="Open Sans Light" panose="020B0306030504020204" pitchFamily="34" charset="0"/>
                <a:ea typeface="Open Sans Light" panose="020B0306030504020204" pitchFamily="34" charset="0"/>
                <a:cs typeface="Open Sans Light" panose="020B0306030504020204" pitchFamily="34" charset="0"/>
              </a:rPr>
              <a:t>Most of these men, women and children died in the many air raids that Britain suffered in the war years, especially during The Blitz which affected towns and cities across the country.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400" dirty="0">
              <a:latin typeface="Open Sans Light" panose="020B0306030504020204" pitchFamily="34" charset="0"/>
              <a:ea typeface="Open Sans Light" panose="020B0306030504020204" pitchFamily="34" charset="0"/>
              <a:cs typeface="Open Sans Light" panose="020B03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latin typeface="Open Sans Light" panose="020B0306030504020204" pitchFamily="34" charset="0"/>
                <a:ea typeface="Open Sans Light" panose="020B0306030504020204" pitchFamily="34" charset="0"/>
                <a:cs typeface="Open Sans Light" panose="020B0306030504020204" pitchFamily="34" charset="0"/>
              </a:rPr>
              <a:t>Around 67,000 people, of all ages, are remembered on the Civilian Roll of Honour which is kept in Westminster Abbey in seven big books of names.</a:t>
            </a:r>
            <a:endParaRPr lang="en-GB" b="1" dirty="0">
              <a:latin typeface="Open Sans Light" panose="020B0306030504020204" pitchFamily="34" charset="0"/>
              <a:ea typeface="Open Sans Light" panose="020B0306030504020204" pitchFamily="34" charset="0"/>
              <a:cs typeface="Open Sans Light" panose="020B03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1" dirty="0">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2" name="TextBox 1">
            <a:extLst>
              <a:ext uri="{FF2B5EF4-FFF2-40B4-BE49-F238E27FC236}">
                <a16:creationId xmlns:a16="http://schemas.microsoft.com/office/drawing/2014/main" id="{97F3FE15-F72F-F70A-8A38-5EC15AC07AF6}"/>
              </a:ext>
            </a:extLst>
          </p:cNvPr>
          <p:cNvSpPr txBox="1"/>
          <p:nvPr/>
        </p:nvSpPr>
        <p:spPr>
          <a:xfrm>
            <a:off x="11466786" y="6412213"/>
            <a:ext cx="641130" cy="369332"/>
          </a:xfrm>
          <a:prstGeom prst="rect">
            <a:avLst/>
          </a:prstGeom>
          <a:noFill/>
        </p:spPr>
        <p:txBody>
          <a:bodyPr wrap="square" rtlCol="0">
            <a:spAutoFit/>
          </a:bodyPr>
          <a:lstStyle/>
          <a:p>
            <a:pPr algn="r"/>
            <a:r>
              <a:rPr lang="en-GB" dirty="0">
                <a:solidFill>
                  <a:schemeClr val="bg1"/>
                </a:solidFill>
              </a:rPr>
              <a:t>G</a:t>
            </a:r>
          </a:p>
        </p:txBody>
      </p:sp>
      <p:pic>
        <p:nvPicPr>
          <p:cNvPr id="2052" name="Picture 4" descr="The Blitz">
            <a:extLst>
              <a:ext uri="{FF2B5EF4-FFF2-40B4-BE49-F238E27FC236}">
                <a16:creationId xmlns:a16="http://schemas.microsoft.com/office/drawing/2014/main" id="{92569051-BD4F-4C4A-C9DA-3E06B602FC2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8997" t="17534" r="17163"/>
          <a:stretch/>
        </p:blipFill>
        <p:spPr bwMode="auto">
          <a:xfrm>
            <a:off x="8588797" y="159313"/>
            <a:ext cx="3427839" cy="303924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Children searching for books among the ruins of their school in Coventry after a night raid, 10 April 1941.">
            <a:extLst>
              <a:ext uri="{FF2B5EF4-FFF2-40B4-BE49-F238E27FC236}">
                <a16:creationId xmlns:a16="http://schemas.microsoft.com/office/drawing/2014/main" id="{8A8E3F10-2506-FBBB-7FED-971852EE74C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7060" r="12059"/>
          <a:stretch/>
        </p:blipFill>
        <p:spPr bwMode="auto">
          <a:xfrm>
            <a:off x="175364" y="3739487"/>
            <a:ext cx="3281414" cy="251888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A group of people lying on the tracks&#10;&#10;AI-generated content may be incorrect.">
            <a:extLst>
              <a:ext uri="{FF2B5EF4-FFF2-40B4-BE49-F238E27FC236}">
                <a16:creationId xmlns:a16="http://schemas.microsoft.com/office/drawing/2014/main" id="{D60CEE8E-BEC3-0CDC-8AC2-5A0B23F49BF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9723" y="159313"/>
            <a:ext cx="3281415" cy="3457344"/>
          </a:xfrm>
          <a:prstGeom prst="rect">
            <a:avLst/>
          </a:prstGeom>
        </p:spPr>
      </p:pic>
      <p:pic>
        <p:nvPicPr>
          <p:cNvPr id="1030" name="Picture 6" descr="File:WW2 Civilian Roll of Honour ...">
            <a:extLst>
              <a:ext uri="{FF2B5EF4-FFF2-40B4-BE49-F238E27FC236}">
                <a16:creationId xmlns:a16="http://schemas.microsoft.com/office/drawing/2014/main" id="{9E242C0B-C91E-9F87-9317-60559C782A8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588797" y="3352394"/>
            <a:ext cx="3519117" cy="2905978"/>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A group of children carrying backpacks&#10;&#10;AI-generated content may be incorrect.">
            <a:extLst>
              <a:ext uri="{FF2B5EF4-FFF2-40B4-BE49-F238E27FC236}">
                <a16:creationId xmlns:a16="http://schemas.microsoft.com/office/drawing/2014/main" id="{317295E9-BCCD-E7FF-DE53-D5190DE7A225}"/>
              </a:ext>
            </a:extLst>
          </p:cNvPr>
          <p:cNvPicPr>
            <a:picLocks noChangeAspect="1"/>
          </p:cNvPicPr>
          <p:nvPr/>
        </p:nvPicPr>
        <p:blipFill>
          <a:blip r:embed="rId7">
            <a:extLst>
              <a:ext uri="{28A0092B-C50C-407E-A947-70E740481C1C}">
                <a14:useLocalDpi xmlns:a14="http://schemas.microsoft.com/office/drawing/2010/main" val="0"/>
              </a:ext>
            </a:extLst>
          </a:blip>
          <a:srcRect l="331" t="22988" r="-331" b="12389"/>
          <a:stretch/>
        </p:blipFill>
        <p:spPr>
          <a:xfrm>
            <a:off x="3597202" y="3958814"/>
            <a:ext cx="4791589" cy="2299110"/>
          </a:xfrm>
          <a:prstGeom prst="rect">
            <a:avLst/>
          </a:prstGeom>
        </p:spPr>
      </p:pic>
    </p:spTree>
    <p:extLst>
      <p:ext uri="{BB962C8B-B14F-4D97-AF65-F5344CB8AC3E}">
        <p14:creationId xmlns:p14="http://schemas.microsoft.com/office/powerpoint/2010/main" val="41591932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596688-1AAF-0CB4-36C2-DC580F4796AE}"/>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A17992A3-3468-4DC6-230F-E466F0ADF3CE}"/>
              </a:ext>
            </a:extLst>
          </p:cNvPr>
          <p:cNvSpPr txBox="1"/>
          <p:nvPr/>
        </p:nvSpPr>
        <p:spPr>
          <a:xfrm>
            <a:off x="4759890" y="363254"/>
            <a:ext cx="7348026" cy="5232202"/>
          </a:xfrm>
          <a:prstGeom prst="rect">
            <a:avLst/>
          </a:prstGeom>
          <a:noFill/>
        </p:spPr>
        <p:txBody>
          <a:bodyPr wrap="square">
            <a:spAutoFit/>
          </a:bodyPr>
          <a:lstStyle/>
          <a:p>
            <a:pPr algn="l"/>
            <a:r>
              <a:rPr lang="en-GB" sz="2000" b="1" dirty="0">
                <a:latin typeface="Open Sans Light" panose="020B0306030504020204" pitchFamily="34" charset="0"/>
                <a:ea typeface="Open Sans Light" panose="020B0306030504020204" pitchFamily="34" charset="0"/>
                <a:cs typeface="Open Sans Light" panose="020B0306030504020204" pitchFamily="34" charset="0"/>
              </a:rPr>
              <a:t>Mary </a:t>
            </a:r>
            <a:r>
              <a:rPr lang="en-GB" sz="2000" b="1" dirty="0" err="1">
                <a:latin typeface="Open Sans Light" panose="020B0306030504020204" pitchFamily="34" charset="0"/>
                <a:ea typeface="Open Sans Light" panose="020B0306030504020204" pitchFamily="34" charset="0"/>
                <a:cs typeface="Open Sans Light" panose="020B0306030504020204" pitchFamily="34" charset="0"/>
              </a:rPr>
              <a:t>Cremin</a:t>
            </a:r>
            <a:endParaRPr lang="en-GB" sz="2000" b="1" dirty="0">
              <a:latin typeface="Open Sans Light" panose="020B0306030504020204" pitchFamily="34" charset="0"/>
              <a:ea typeface="Open Sans Light" panose="020B0306030504020204" pitchFamily="34" charset="0"/>
              <a:cs typeface="Open Sans Light" panose="020B0306030504020204" pitchFamily="34" charset="0"/>
            </a:endParaRPr>
          </a:p>
          <a:p>
            <a:pPr algn="l"/>
            <a:endParaRPr lang="en-GB" sz="2000" b="1" i="0" dirty="0">
              <a:solidFill>
                <a:srgbClr val="565656"/>
              </a:solidFill>
              <a:effectLst/>
              <a:latin typeface="Open Sans Light" panose="020B0306030504020204" pitchFamily="34" charset="0"/>
              <a:ea typeface="Open Sans Light" panose="020B0306030504020204" pitchFamily="34" charset="0"/>
              <a:cs typeface="Open Sans Light" panose="020B0306030504020204" pitchFamily="34" charset="0"/>
            </a:endParaRPr>
          </a:p>
          <a:p>
            <a:pPr marL="285750" indent="-285750" algn="l">
              <a:buFont typeface="Arial" panose="020B0604020202020204" pitchFamily="34" charset="0"/>
              <a:buChar char="•"/>
            </a:pPr>
            <a:r>
              <a:rPr lang="en-GB" sz="1400" dirty="0">
                <a:solidFill>
                  <a:schemeClr val="tx1">
                    <a:lumMod val="85000"/>
                    <a:lumOff val="15000"/>
                  </a:schemeClr>
                </a:solidFill>
                <a:latin typeface="Open Sans Light" panose="020B0306030504020204" pitchFamily="34" charset="0"/>
                <a:ea typeface="Open Sans Light" panose="020B0306030504020204" pitchFamily="34" charset="0"/>
                <a:cs typeface="Open Sans Light" panose="020B0306030504020204" pitchFamily="34" charset="0"/>
              </a:rPr>
              <a:t>Mary Cremin was from Cork, Ireland.</a:t>
            </a:r>
            <a:endParaRPr lang="en-GB" sz="1400" b="0" i="0" dirty="0">
              <a:solidFill>
                <a:schemeClr val="tx1">
                  <a:lumMod val="85000"/>
                  <a:lumOff val="15000"/>
                </a:schemeClr>
              </a:solidFill>
              <a:effectLst/>
              <a:latin typeface="Open Sans Light" panose="020B0306030504020204" pitchFamily="34" charset="0"/>
              <a:ea typeface="Open Sans Light" panose="020B0306030504020204" pitchFamily="34" charset="0"/>
              <a:cs typeface="Open Sans Light" panose="020B0306030504020204" pitchFamily="34" charset="0"/>
            </a:endParaRPr>
          </a:p>
          <a:p>
            <a:pPr marL="285750" indent="-285750" algn="l">
              <a:buFont typeface="Arial" panose="020B0604020202020204" pitchFamily="34" charset="0"/>
              <a:buChar char="•"/>
            </a:pPr>
            <a:endParaRPr lang="en-GB" sz="1400" dirty="0">
              <a:solidFill>
                <a:schemeClr val="tx1">
                  <a:lumMod val="85000"/>
                  <a:lumOff val="15000"/>
                </a:schemeClr>
              </a:solidFill>
              <a:latin typeface="Open Sans Light" panose="020B0306030504020204" pitchFamily="34" charset="0"/>
              <a:ea typeface="Open Sans Light" panose="020B0306030504020204" pitchFamily="34" charset="0"/>
              <a:cs typeface="Open Sans Light" panose="020B0306030504020204" pitchFamily="34" charset="0"/>
            </a:endParaRPr>
          </a:p>
          <a:p>
            <a:pPr marL="285750" indent="-285750" algn="l">
              <a:buFont typeface="Arial" panose="020B0604020202020204" pitchFamily="34" charset="0"/>
              <a:buChar char="•"/>
            </a:pPr>
            <a:r>
              <a:rPr lang="en-GB" sz="1400" b="0" i="0" dirty="0">
                <a:solidFill>
                  <a:schemeClr val="tx1">
                    <a:lumMod val="85000"/>
                    <a:lumOff val="15000"/>
                  </a:schemeClr>
                </a:solidFill>
                <a:effectLst/>
                <a:latin typeface="Open Sans Light" panose="020B0306030504020204" pitchFamily="34" charset="0"/>
                <a:ea typeface="Open Sans Light" panose="020B0306030504020204" pitchFamily="34" charset="0"/>
                <a:cs typeface="Open Sans Light" panose="020B0306030504020204" pitchFamily="34" charset="0"/>
              </a:rPr>
              <a:t>Mary was working in the NAAFI (Navy, Army &amp; Airforce Institute), an organisation that provided entertainment facilities, canteens and shops for service people both here and abroad.</a:t>
            </a:r>
          </a:p>
          <a:p>
            <a:pPr marL="285750" indent="-285750" algn="l">
              <a:buFont typeface="Arial" panose="020B0604020202020204" pitchFamily="34" charset="0"/>
              <a:buChar char="•"/>
            </a:pPr>
            <a:endParaRPr lang="en-GB" sz="1400" dirty="0">
              <a:solidFill>
                <a:schemeClr val="tx1">
                  <a:lumMod val="85000"/>
                  <a:lumOff val="15000"/>
                </a:schemeClr>
              </a:solidFill>
              <a:latin typeface="Open Sans Light" panose="020B0306030504020204" pitchFamily="34" charset="0"/>
              <a:ea typeface="Open Sans Light" panose="020B0306030504020204" pitchFamily="34" charset="0"/>
              <a:cs typeface="Open Sans Light" panose="020B0306030504020204" pitchFamily="34" charset="0"/>
            </a:endParaRPr>
          </a:p>
          <a:p>
            <a:pPr marL="285750" indent="-285750" algn="l">
              <a:buFont typeface="Arial" panose="020B0604020202020204" pitchFamily="34" charset="0"/>
              <a:buChar char="•"/>
            </a:pPr>
            <a:r>
              <a:rPr lang="en-GB" sz="1400" b="0" i="0" dirty="0">
                <a:solidFill>
                  <a:schemeClr val="tx1">
                    <a:lumMod val="85000"/>
                    <a:lumOff val="15000"/>
                  </a:schemeClr>
                </a:solidFill>
                <a:effectLst/>
                <a:latin typeface="Open Sans Light" panose="020B0306030504020204" pitchFamily="34" charset="0"/>
                <a:ea typeface="Open Sans Light" panose="020B0306030504020204" pitchFamily="34" charset="0"/>
                <a:cs typeface="Open Sans Light" panose="020B0306030504020204" pitchFamily="34" charset="0"/>
              </a:rPr>
              <a:t>During the Battle of Britain in 1940, there were many German air raids on RAF bases with the intention of causing damage to our planes and equipment. </a:t>
            </a:r>
          </a:p>
          <a:p>
            <a:pPr marL="285750" indent="-285750" algn="l">
              <a:buFont typeface="Arial" panose="020B0604020202020204" pitchFamily="34" charset="0"/>
              <a:buChar char="•"/>
            </a:pPr>
            <a:endParaRPr lang="en-GB" sz="1400" dirty="0">
              <a:solidFill>
                <a:schemeClr val="tx1">
                  <a:lumMod val="85000"/>
                  <a:lumOff val="15000"/>
                </a:schemeClr>
              </a:solidFill>
              <a:latin typeface="Open Sans Light" panose="020B0306030504020204" pitchFamily="34" charset="0"/>
              <a:ea typeface="Open Sans Light" panose="020B0306030504020204" pitchFamily="34" charset="0"/>
              <a:cs typeface="Open Sans Light" panose="020B0306030504020204" pitchFamily="34" charset="0"/>
            </a:endParaRPr>
          </a:p>
          <a:p>
            <a:pPr marL="285750" indent="-285750" algn="l">
              <a:buFont typeface="Arial" panose="020B0604020202020204" pitchFamily="34" charset="0"/>
              <a:buChar char="•"/>
            </a:pPr>
            <a:r>
              <a:rPr lang="en-GB" sz="1400" b="0" i="0" dirty="0">
                <a:solidFill>
                  <a:schemeClr val="tx1">
                    <a:lumMod val="85000"/>
                    <a:lumOff val="15000"/>
                  </a:schemeClr>
                </a:solidFill>
                <a:effectLst/>
                <a:latin typeface="Open Sans Light" panose="020B0306030504020204" pitchFamily="34" charset="0"/>
                <a:ea typeface="Open Sans Light" panose="020B0306030504020204" pitchFamily="34" charset="0"/>
                <a:cs typeface="Open Sans Light" panose="020B0306030504020204" pitchFamily="34" charset="0"/>
              </a:rPr>
              <a:t>One of these raids took place on the 30</a:t>
            </a:r>
            <a:r>
              <a:rPr lang="en-GB" sz="1400" b="0" i="0" baseline="30000" dirty="0">
                <a:solidFill>
                  <a:schemeClr val="tx1">
                    <a:lumMod val="85000"/>
                    <a:lumOff val="15000"/>
                  </a:schemeClr>
                </a:solidFill>
                <a:effectLst/>
                <a:latin typeface="Open Sans Light" panose="020B0306030504020204" pitchFamily="34" charset="0"/>
                <a:ea typeface="Open Sans Light" panose="020B0306030504020204" pitchFamily="34" charset="0"/>
                <a:cs typeface="Open Sans Light" panose="020B0306030504020204" pitchFamily="34" charset="0"/>
              </a:rPr>
              <a:t>th</a:t>
            </a:r>
            <a:r>
              <a:rPr lang="en-GB" sz="1400" b="0" i="0" dirty="0">
                <a:solidFill>
                  <a:schemeClr val="tx1">
                    <a:lumMod val="85000"/>
                    <a:lumOff val="15000"/>
                  </a:schemeClr>
                </a:solidFill>
                <a:effectLst/>
                <a:latin typeface="Open Sans Light" panose="020B0306030504020204" pitchFamily="34" charset="0"/>
                <a:ea typeface="Open Sans Light" panose="020B0306030504020204" pitchFamily="34" charset="0"/>
                <a:cs typeface="Open Sans Light" panose="020B0306030504020204" pitchFamily="34" charset="0"/>
              </a:rPr>
              <a:t> August 1940 at Biggin Hill airfield. The damage caused by the nine German planes was terrible and resulted in 39 deaths.</a:t>
            </a:r>
          </a:p>
          <a:p>
            <a:pPr marL="285750" indent="-285750" algn="l">
              <a:buFont typeface="Arial" panose="020B0604020202020204" pitchFamily="34" charset="0"/>
              <a:buChar char="•"/>
            </a:pPr>
            <a:endParaRPr lang="en-GB" sz="1400" dirty="0">
              <a:solidFill>
                <a:schemeClr val="tx1">
                  <a:lumMod val="85000"/>
                  <a:lumOff val="15000"/>
                </a:schemeClr>
              </a:solidFill>
              <a:latin typeface="Open Sans Light" panose="020B0306030504020204" pitchFamily="34" charset="0"/>
              <a:ea typeface="Open Sans Light" panose="020B0306030504020204" pitchFamily="34" charset="0"/>
              <a:cs typeface="Open Sans Light" panose="020B0306030504020204" pitchFamily="34" charset="0"/>
            </a:endParaRPr>
          </a:p>
          <a:p>
            <a:pPr marL="285750" indent="-285750" algn="l">
              <a:buFont typeface="Arial" panose="020B0604020202020204" pitchFamily="34" charset="0"/>
              <a:buChar char="•"/>
            </a:pPr>
            <a:r>
              <a:rPr lang="en-GB" sz="1400" b="0" i="0" dirty="0">
                <a:solidFill>
                  <a:schemeClr val="tx1">
                    <a:lumMod val="85000"/>
                    <a:lumOff val="15000"/>
                  </a:schemeClr>
                </a:solidFill>
                <a:effectLst/>
                <a:latin typeface="Open Sans Light" panose="020B0306030504020204" pitchFamily="34" charset="0"/>
                <a:ea typeface="Open Sans Light" panose="020B0306030504020204" pitchFamily="34" charset="0"/>
                <a:cs typeface="Open Sans Light" panose="020B0306030504020204" pitchFamily="34" charset="0"/>
              </a:rPr>
              <a:t>Mary, who was known as ‘Trixie’ on the base, had been working in the stores at the airfield when the air raid happened. She had run back to the stores to get some cigarettes for ‘the boys’ when she was killed.</a:t>
            </a:r>
          </a:p>
          <a:p>
            <a:pPr marL="285750" indent="-285750" algn="l">
              <a:buFont typeface="Arial" panose="020B0604020202020204" pitchFamily="34" charset="0"/>
              <a:buChar char="•"/>
            </a:pPr>
            <a:endParaRPr lang="en-GB" sz="1400" dirty="0">
              <a:solidFill>
                <a:schemeClr val="tx1">
                  <a:lumMod val="85000"/>
                  <a:lumOff val="15000"/>
                </a:schemeClr>
              </a:solidFill>
              <a:latin typeface="Open Sans Light" panose="020B0306030504020204" pitchFamily="34" charset="0"/>
              <a:ea typeface="Open Sans Light" panose="020B0306030504020204" pitchFamily="34" charset="0"/>
              <a:cs typeface="Open Sans Light" panose="020B0306030504020204" pitchFamily="34" charset="0"/>
            </a:endParaRPr>
          </a:p>
          <a:p>
            <a:pPr marL="285750" indent="-285750" algn="l">
              <a:buFont typeface="Arial" panose="020B0604020202020204" pitchFamily="34" charset="0"/>
              <a:buChar char="•"/>
            </a:pPr>
            <a:r>
              <a:rPr lang="en-GB" sz="1400" b="0" i="0" dirty="0">
                <a:solidFill>
                  <a:schemeClr val="tx1">
                    <a:lumMod val="85000"/>
                    <a:lumOff val="15000"/>
                  </a:schemeClr>
                </a:solidFill>
                <a:effectLst/>
                <a:latin typeface="Open Sans Light" panose="020B0306030504020204" pitchFamily="34" charset="0"/>
                <a:ea typeface="Open Sans Light" panose="020B0306030504020204" pitchFamily="34" charset="0"/>
                <a:cs typeface="Open Sans Light" panose="020B0306030504020204" pitchFamily="34" charset="0"/>
              </a:rPr>
              <a:t>Mary was just 24 years old when she died.</a:t>
            </a:r>
          </a:p>
          <a:p>
            <a:pPr marL="285750" indent="-285750" algn="l">
              <a:buFont typeface="Arial" panose="020B0604020202020204" pitchFamily="34" charset="0"/>
              <a:buChar char="•"/>
            </a:pPr>
            <a:endParaRPr lang="en-GB" sz="1400" dirty="0">
              <a:solidFill>
                <a:schemeClr val="tx1">
                  <a:lumMod val="85000"/>
                  <a:lumOff val="15000"/>
                </a:schemeClr>
              </a:solidFill>
              <a:latin typeface="Open Sans Light" panose="020B0306030504020204" pitchFamily="34" charset="0"/>
              <a:ea typeface="Open Sans Light" panose="020B0306030504020204" pitchFamily="34" charset="0"/>
              <a:cs typeface="Open Sans Light" panose="020B0306030504020204" pitchFamily="34" charset="0"/>
            </a:endParaRPr>
          </a:p>
          <a:p>
            <a:pPr marL="285750" indent="-285750" algn="l">
              <a:buFont typeface="Arial" panose="020B0604020202020204" pitchFamily="34" charset="0"/>
              <a:buChar char="•"/>
            </a:pPr>
            <a:r>
              <a:rPr lang="en-GB" sz="1400" dirty="0">
                <a:solidFill>
                  <a:schemeClr val="tx1">
                    <a:lumMod val="85000"/>
                    <a:lumOff val="15000"/>
                  </a:schemeClr>
                </a:solidFill>
                <a:latin typeface="Open Sans Light" panose="020B0306030504020204" pitchFamily="34" charset="0"/>
                <a:ea typeface="Open Sans Light" panose="020B0306030504020204" pitchFamily="34" charset="0"/>
                <a:cs typeface="Open Sans Light" panose="020B0306030504020204" pitchFamily="34" charset="0"/>
              </a:rPr>
              <a:t>She is buried at Orpington Cemetery, Kent.</a:t>
            </a:r>
            <a:endParaRPr lang="en-GB" sz="1400" b="1" dirty="0">
              <a:solidFill>
                <a:schemeClr val="tx1">
                  <a:lumMod val="85000"/>
                  <a:lumOff val="15000"/>
                </a:schemeClr>
              </a:solidFill>
              <a:latin typeface="Open Sans Light" panose="020B0306030504020204" pitchFamily="34" charset="0"/>
              <a:ea typeface="Open Sans Light" panose="020B0306030504020204" pitchFamily="34" charset="0"/>
              <a:cs typeface="Open Sans Light" panose="020B03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dirty="0">
              <a:latin typeface="Open Sans Light" panose="020B0306030504020204" pitchFamily="34" charset="0"/>
              <a:ea typeface="Open Sans Light" panose="020B0306030504020204" pitchFamily="34" charset="0"/>
              <a:cs typeface="Open Sans Light" panose="020B03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dirty="0">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2" name="TextBox 1">
            <a:extLst>
              <a:ext uri="{FF2B5EF4-FFF2-40B4-BE49-F238E27FC236}">
                <a16:creationId xmlns:a16="http://schemas.microsoft.com/office/drawing/2014/main" id="{C5CE6F8B-4309-07C9-234E-911D4F505478}"/>
              </a:ext>
            </a:extLst>
          </p:cNvPr>
          <p:cNvSpPr txBox="1"/>
          <p:nvPr/>
        </p:nvSpPr>
        <p:spPr>
          <a:xfrm>
            <a:off x="11466786" y="6412213"/>
            <a:ext cx="641130" cy="369332"/>
          </a:xfrm>
          <a:prstGeom prst="rect">
            <a:avLst/>
          </a:prstGeom>
          <a:noFill/>
        </p:spPr>
        <p:txBody>
          <a:bodyPr wrap="square" rtlCol="0">
            <a:spAutoFit/>
          </a:bodyPr>
          <a:lstStyle/>
          <a:p>
            <a:pPr algn="r"/>
            <a:r>
              <a:rPr lang="en-GB" dirty="0">
                <a:solidFill>
                  <a:schemeClr val="bg1"/>
                </a:solidFill>
              </a:rPr>
              <a:t>G.1</a:t>
            </a:r>
          </a:p>
        </p:txBody>
      </p:sp>
      <p:pic>
        <p:nvPicPr>
          <p:cNvPr id="4" name="Picture 3" descr="A group of people in military uniforms&#10;&#10;Description automatically generated">
            <a:extLst>
              <a:ext uri="{FF2B5EF4-FFF2-40B4-BE49-F238E27FC236}">
                <a16:creationId xmlns:a16="http://schemas.microsoft.com/office/drawing/2014/main" id="{03DD7CD5-6438-102B-166E-ED74462893F4}"/>
              </a:ext>
            </a:extLst>
          </p:cNvPr>
          <p:cNvPicPr>
            <a:picLocks noChangeAspect="1"/>
          </p:cNvPicPr>
          <p:nvPr/>
        </p:nvPicPr>
        <p:blipFill>
          <a:blip r:embed="rId3">
            <a:extLst>
              <a:ext uri="{28A0092B-C50C-407E-A947-70E740481C1C}">
                <a14:useLocalDpi xmlns:a14="http://schemas.microsoft.com/office/drawing/2010/main" val="0"/>
              </a:ext>
            </a:extLst>
          </a:blip>
          <a:srcRect l="20313" t="-2483" r="11438" b="10794"/>
          <a:stretch/>
        </p:blipFill>
        <p:spPr>
          <a:xfrm>
            <a:off x="175364" y="162838"/>
            <a:ext cx="4421688" cy="6050072"/>
          </a:xfrm>
          <a:prstGeom prst="rect">
            <a:avLst/>
          </a:prstGeom>
        </p:spPr>
      </p:pic>
    </p:spTree>
    <p:extLst>
      <p:ext uri="{BB962C8B-B14F-4D97-AF65-F5344CB8AC3E}">
        <p14:creationId xmlns:p14="http://schemas.microsoft.com/office/powerpoint/2010/main" val="13322245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B4D68E68-22F0-46DD-9164-084BF4294ADC}"/>
              </a:ext>
            </a:extLst>
          </p:cNvPr>
          <p:cNvSpPr txBox="1"/>
          <p:nvPr/>
        </p:nvSpPr>
        <p:spPr>
          <a:xfrm>
            <a:off x="5185775" y="474706"/>
            <a:ext cx="6701426" cy="449353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b="1" dirty="0">
                <a:latin typeface="Open Sans Light" panose="020B0306030504020204" pitchFamily="34" charset="0"/>
                <a:ea typeface="Open Sans Light" panose="020B0306030504020204" pitchFamily="34" charset="0"/>
                <a:cs typeface="Open Sans Light" panose="020B0306030504020204" pitchFamily="34" charset="0"/>
              </a:rPr>
              <a:t>Joan Taylor</a:t>
            </a:r>
          </a:p>
          <a:p>
            <a:pPr marR="0" lvl="0" algn="l" defTabSz="914400" rtl="0" eaLnBrk="1" fontAlgn="auto" latinLnBrk="0" hangingPunct="1">
              <a:lnSpc>
                <a:spcPct val="100000"/>
              </a:lnSpc>
              <a:spcBef>
                <a:spcPts val="0"/>
              </a:spcBef>
              <a:spcAft>
                <a:spcPts val="0"/>
              </a:spcAft>
              <a:buClrTx/>
              <a:buSzTx/>
              <a:tabLst/>
              <a:defRPr/>
            </a:pPr>
            <a:endParaRPr lang="en-GB" sz="1400" dirty="0">
              <a:latin typeface="Open Sans Light" panose="020B0306030504020204" pitchFamily="34" charset="0"/>
              <a:ea typeface="Open Sans Light" panose="020B0306030504020204" pitchFamily="34" charset="0"/>
              <a:cs typeface="Open Sans Light" panose="020B03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b="0" i="0" dirty="0">
                <a:effectLst/>
                <a:latin typeface="Open Sans Light" panose="020B0306030504020204" pitchFamily="34" charset="0"/>
                <a:ea typeface="Open Sans Light" panose="020B0306030504020204" pitchFamily="34" charset="0"/>
                <a:cs typeface="Open Sans Light" panose="020B0306030504020204" pitchFamily="34" charset="0"/>
              </a:rPr>
              <a:t>Joan Taylor had lived with her aunt and uncle since her mother died when she was three.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400" dirty="0">
              <a:latin typeface="Open Sans Light" panose="020B0306030504020204" pitchFamily="34" charset="0"/>
              <a:ea typeface="Open Sans Light" panose="020B0306030504020204" pitchFamily="34" charset="0"/>
              <a:cs typeface="Open Sans Light" panose="020B03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b="0" i="0" dirty="0">
                <a:effectLst/>
                <a:latin typeface="Open Sans Light" panose="020B0306030504020204" pitchFamily="34" charset="0"/>
                <a:ea typeface="Open Sans Light" panose="020B0306030504020204" pitchFamily="34" charset="0"/>
                <a:cs typeface="Open Sans Light" panose="020B0306030504020204" pitchFamily="34" charset="0"/>
              </a:rPr>
              <a:t>She had two brothers, William and Earnest, who were serving abroad.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400" dirty="0">
              <a:latin typeface="Open Sans Light" panose="020B0306030504020204" pitchFamily="34" charset="0"/>
              <a:ea typeface="Open Sans Light" panose="020B0306030504020204" pitchFamily="34" charset="0"/>
              <a:cs typeface="Open Sans Light" panose="020B03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b="0" i="0" dirty="0">
                <a:effectLst/>
                <a:latin typeface="Open Sans Light" panose="020B0306030504020204" pitchFamily="34" charset="0"/>
                <a:ea typeface="Open Sans Light" panose="020B0306030504020204" pitchFamily="34" charset="0"/>
                <a:cs typeface="Open Sans Light" panose="020B0306030504020204" pitchFamily="34" charset="0"/>
              </a:rPr>
              <a:t>Joan was employed in the shoe department of Gillingham Co-Op and regularly attended local bible classes. </a:t>
            </a:r>
          </a:p>
          <a:p>
            <a:pPr marR="0" lvl="0" algn="l" defTabSz="914400" rtl="0" eaLnBrk="1" fontAlgn="auto" latinLnBrk="0" hangingPunct="1">
              <a:lnSpc>
                <a:spcPct val="100000"/>
              </a:lnSpc>
              <a:spcBef>
                <a:spcPts val="0"/>
              </a:spcBef>
              <a:spcAft>
                <a:spcPts val="0"/>
              </a:spcAft>
              <a:buClrTx/>
              <a:buSzTx/>
              <a:tabLst/>
              <a:defRPr/>
            </a:pPr>
            <a:endParaRPr lang="en-GB" sz="1400" b="0" i="0" dirty="0">
              <a:effectLst/>
              <a:latin typeface="Open Sans Light" panose="020B0306030504020204" pitchFamily="34" charset="0"/>
              <a:ea typeface="Open Sans Light" panose="020B0306030504020204" pitchFamily="34" charset="0"/>
              <a:cs typeface="Open Sans Light" panose="020B03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b="0" i="0" dirty="0">
                <a:effectLst/>
                <a:latin typeface="Open Sans Light" panose="020B0306030504020204" pitchFamily="34" charset="0"/>
                <a:ea typeface="Open Sans Light" panose="020B0306030504020204" pitchFamily="34" charset="0"/>
                <a:cs typeface="Open Sans Light" panose="020B0306030504020204" pitchFamily="34" charset="0"/>
              </a:rPr>
              <a:t>On 6</a:t>
            </a:r>
            <a:r>
              <a:rPr lang="en-GB" sz="1400" b="0" i="0" baseline="30000" dirty="0">
                <a:effectLst/>
                <a:latin typeface="Open Sans Light" panose="020B0306030504020204" pitchFamily="34" charset="0"/>
                <a:ea typeface="Open Sans Light" panose="020B0306030504020204" pitchFamily="34" charset="0"/>
                <a:cs typeface="Open Sans Light" panose="020B0306030504020204" pitchFamily="34" charset="0"/>
              </a:rPr>
              <a:t>th</a:t>
            </a:r>
            <a:r>
              <a:rPr lang="en-GB" sz="1400" b="0" i="0" dirty="0">
                <a:effectLst/>
                <a:latin typeface="Open Sans Light" panose="020B0306030504020204" pitchFamily="34" charset="0"/>
                <a:ea typeface="Open Sans Light" panose="020B0306030504020204" pitchFamily="34" charset="0"/>
                <a:cs typeface="Open Sans Light" panose="020B0306030504020204" pitchFamily="34" charset="0"/>
              </a:rPr>
              <a:t> June 1944, in the early hours of the morning, Joan’s </a:t>
            </a:r>
            <a:r>
              <a:rPr lang="en-GB" sz="1400" dirty="0">
                <a:latin typeface="Open Sans Light" panose="020B0306030504020204" pitchFamily="34" charset="0"/>
                <a:ea typeface="Open Sans Light" panose="020B0306030504020204" pitchFamily="34" charset="0"/>
                <a:cs typeface="Open Sans Light" panose="020B0306030504020204" pitchFamily="34" charset="0"/>
              </a:rPr>
              <a:t>h</a:t>
            </a:r>
            <a:r>
              <a:rPr lang="en-GB" sz="1400" b="0" i="0" dirty="0">
                <a:effectLst/>
                <a:latin typeface="Open Sans Light" panose="020B0306030504020204" pitchFamily="34" charset="0"/>
                <a:ea typeface="Open Sans Light" panose="020B0306030504020204" pitchFamily="34" charset="0"/>
                <a:cs typeface="Open Sans Light" panose="020B0306030504020204" pitchFamily="34" charset="0"/>
              </a:rPr>
              <a:t>ouse in Corporation Road, Gillingham, was destroyed by an American B26 Marauder bomber that had just suffered a mid-air collision with another plane.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400" dirty="0">
              <a:latin typeface="Open Sans Light" panose="020B0306030504020204" pitchFamily="34" charset="0"/>
              <a:ea typeface="Open Sans Light" panose="020B0306030504020204" pitchFamily="34" charset="0"/>
              <a:cs typeface="Open Sans Light" panose="020B03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b="0" i="0" dirty="0">
                <a:effectLst/>
                <a:latin typeface="Open Sans Light" panose="020B0306030504020204" pitchFamily="34" charset="0"/>
                <a:ea typeface="Open Sans Light" panose="020B0306030504020204" pitchFamily="34" charset="0"/>
                <a:cs typeface="Open Sans Light" panose="020B0306030504020204" pitchFamily="34" charset="0"/>
              </a:rPr>
              <a:t>Both Joan, who was only 18 years old and her Aunt Fanny, who was 60 years old, died in this accident. They had been asleep in their beds when the plane crashed onto their house.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400" dirty="0">
              <a:latin typeface="Open Sans Light" panose="020B0306030504020204" pitchFamily="34" charset="0"/>
              <a:ea typeface="Open Sans Light" panose="020B0306030504020204" pitchFamily="34" charset="0"/>
              <a:cs typeface="Open Sans Light" panose="020B03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latin typeface="Open Sans Light" panose="020B0306030504020204" pitchFamily="34" charset="0"/>
                <a:ea typeface="Open Sans Light" panose="020B0306030504020204" pitchFamily="34" charset="0"/>
                <a:cs typeface="Open Sans Light" panose="020B0306030504020204" pitchFamily="34" charset="0"/>
              </a:rPr>
              <a:t>Joan, and the other three victims of this crash, are buried at Woodlands Cemetery, Gillingham.</a:t>
            </a:r>
          </a:p>
        </p:txBody>
      </p:sp>
      <p:sp>
        <p:nvSpPr>
          <p:cNvPr id="2" name="TextBox 1">
            <a:extLst>
              <a:ext uri="{FF2B5EF4-FFF2-40B4-BE49-F238E27FC236}">
                <a16:creationId xmlns:a16="http://schemas.microsoft.com/office/drawing/2014/main" id="{F1F4DB5C-00D4-55B9-C85B-3D683F0B060D}"/>
              </a:ext>
            </a:extLst>
          </p:cNvPr>
          <p:cNvSpPr txBox="1"/>
          <p:nvPr/>
        </p:nvSpPr>
        <p:spPr>
          <a:xfrm>
            <a:off x="11466786" y="6412213"/>
            <a:ext cx="641130" cy="369332"/>
          </a:xfrm>
          <a:prstGeom prst="rect">
            <a:avLst/>
          </a:prstGeom>
          <a:noFill/>
        </p:spPr>
        <p:txBody>
          <a:bodyPr wrap="square" rtlCol="0">
            <a:spAutoFit/>
          </a:bodyPr>
          <a:lstStyle/>
          <a:p>
            <a:pPr algn="r"/>
            <a:r>
              <a:rPr lang="en-GB" dirty="0">
                <a:solidFill>
                  <a:schemeClr val="bg1"/>
                </a:solidFill>
              </a:rPr>
              <a:t>G.2</a:t>
            </a:r>
          </a:p>
        </p:txBody>
      </p:sp>
      <p:pic>
        <p:nvPicPr>
          <p:cNvPr id="5" name="Picture 4">
            <a:extLst>
              <a:ext uri="{FF2B5EF4-FFF2-40B4-BE49-F238E27FC236}">
                <a16:creationId xmlns:a16="http://schemas.microsoft.com/office/drawing/2014/main" id="{32768821-A1A1-4BFC-CC3B-76258FB4AEE4}"/>
              </a:ext>
            </a:extLst>
          </p:cNvPr>
          <p:cNvPicPr>
            <a:picLocks noChangeAspect="1"/>
          </p:cNvPicPr>
          <p:nvPr/>
        </p:nvPicPr>
        <p:blipFill>
          <a:blip r:embed="rId3"/>
          <a:stretch>
            <a:fillRect/>
          </a:stretch>
        </p:blipFill>
        <p:spPr>
          <a:xfrm>
            <a:off x="187243" y="237994"/>
            <a:ext cx="4898323" cy="5937337"/>
          </a:xfrm>
          <a:prstGeom prst="rect">
            <a:avLst/>
          </a:prstGeom>
        </p:spPr>
      </p:pic>
    </p:spTree>
    <p:extLst>
      <p:ext uri="{BB962C8B-B14F-4D97-AF65-F5344CB8AC3E}">
        <p14:creationId xmlns:p14="http://schemas.microsoft.com/office/powerpoint/2010/main" val="175552642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9bcb9de6-dbe4-4733-a494-68d1a6aec72c">
      <Terms xmlns="http://schemas.microsoft.com/office/infopath/2007/PartnerControls"/>
    </lcf76f155ced4ddcb4097134ff3c332f>
    <TaxCatchAll xmlns="e5b7d0b1-fac8-4f7b-93a6-ed75558a4412"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2D17C1D7ECBBFA479F31E7DAA56680C2" ma:contentTypeVersion="16" ma:contentTypeDescription="Create a new document." ma:contentTypeScope="" ma:versionID="5b791eeeafc097f2c8500b0d0795f418">
  <xsd:schema xmlns:xsd="http://www.w3.org/2001/XMLSchema" xmlns:xs="http://www.w3.org/2001/XMLSchema" xmlns:p="http://schemas.microsoft.com/office/2006/metadata/properties" xmlns:ns2="9bcb9de6-dbe4-4733-a494-68d1a6aec72c" xmlns:ns3="e5b7d0b1-fac8-4f7b-93a6-ed75558a4412" xmlns:ns4="477499c1-64a3-4868-bb76-6baf968603bb" targetNamespace="http://schemas.microsoft.com/office/2006/metadata/properties" ma:root="true" ma:fieldsID="cd963e71626cc8d5d0455da3d0fa3154" ns2:_="" ns3:_="" ns4:_="">
    <xsd:import namespace="9bcb9de6-dbe4-4733-a494-68d1a6aec72c"/>
    <xsd:import namespace="e5b7d0b1-fac8-4f7b-93a6-ed75558a4412"/>
    <xsd:import namespace="477499c1-64a3-4868-bb76-6baf968603bb"/>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GenerationTime" minOccurs="0"/>
                <xsd:element ref="ns2:MediaServiceEventHashCode" minOccurs="0"/>
                <xsd:element ref="ns2:MediaServiceLocation" minOccurs="0"/>
                <xsd:element ref="ns2:MediaServiceOCR" minOccurs="0"/>
                <xsd:element ref="ns2:lcf76f155ced4ddcb4097134ff3c332f" minOccurs="0"/>
                <xsd:element ref="ns3:TaxCatchAll" minOccurs="0"/>
                <xsd:element ref="ns4:SharedWithUsers" minOccurs="0"/>
                <xsd:element ref="ns4:SharedWithDetail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bcb9de6-dbe4-4733-a494-68d1a6aec72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Location" ma:index="16" nillable="true" ma:displayName="Location"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73c0c07b-dd25-42d8-a1dd-32e81e9d9524" ma:termSetId="09814cd3-568e-fe90-9814-8d621ff8fb84" ma:anchorId="fba54fb3-c3e1-fe81-a776-ca4b69148c4d" ma:open="true" ma:isKeyword="false">
      <xsd:complexType>
        <xsd:sequence>
          <xsd:element ref="pc:Terms" minOccurs="0" maxOccurs="1"/>
        </xsd:sequence>
      </xsd:complex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5b7d0b1-fac8-4f7b-93a6-ed75558a4412" elementFormDefault="qualified">
    <xsd:import namespace="http://schemas.microsoft.com/office/2006/documentManagement/types"/>
    <xsd:import namespace="http://schemas.microsoft.com/office/infopath/2007/PartnerControls"/>
    <xsd:element name="TaxCatchAll" ma:index="20" nillable="true" ma:displayName="Taxonomy Catch All Column" ma:hidden="true" ma:list="{ba438d0b-991f-47b2-aacc-0d973fd09ee3}" ma:internalName="TaxCatchAll" ma:showField="CatchAllData" ma:web="477499c1-64a3-4868-bb76-6baf968603bb">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477499c1-64a3-4868-bb76-6baf968603bb" elementFormDefault="qualified">
    <xsd:import namespace="http://schemas.microsoft.com/office/2006/documentManagement/types"/>
    <xsd:import namespace="http://schemas.microsoft.com/office/infopath/2007/PartnerControls"/>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7F1DF64-7985-4331-8EA5-4ACABFD49B12}">
  <ds:schemaRefs>
    <ds:schemaRef ds:uri="http://schemas.microsoft.com/office/2006/documentManagement/types"/>
    <ds:schemaRef ds:uri="http://schemas.openxmlformats.org/package/2006/metadata/core-properties"/>
    <ds:schemaRef ds:uri="http://purl.org/dc/elements/1.1/"/>
    <ds:schemaRef ds:uri="9bcb9de6-dbe4-4733-a494-68d1a6aec72c"/>
    <ds:schemaRef ds:uri="http://schemas.microsoft.com/office/2006/metadata/properties"/>
    <ds:schemaRef ds:uri="e5b7d0b1-fac8-4f7b-93a6-ed75558a4412"/>
    <ds:schemaRef ds:uri="http://purl.org/dc/terms/"/>
    <ds:schemaRef ds:uri="http://schemas.microsoft.com/office/infopath/2007/PartnerControls"/>
    <ds:schemaRef ds:uri="477499c1-64a3-4868-bb76-6baf968603bb"/>
    <ds:schemaRef ds:uri="http://www.w3.org/XML/1998/namespace"/>
    <ds:schemaRef ds:uri="http://purl.org/dc/dcmitype/"/>
  </ds:schemaRefs>
</ds:datastoreItem>
</file>

<file path=customXml/itemProps2.xml><?xml version="1.0" encoding="utf-8"?>
<ds:datastoreItem xmlns:ds="http://schemas.openxmlformats.org/officeDocument/2006/customXml" ds:itemID="{E926AD5E-9EB7-49B8-A190-9FABE3E5CF2C}">
  <ds:schemaRefs>
    <ds:schemaRef ds:uri="http://schemas.microsoft.com/sharepoint/v3/contenttype/forms"/>
  </ds:schemaRefs>
</ds:datastoreItem>
</file>

<file path=customXml/itemProps3.xml><?xml version="1.0" encoding="utf-8"?>
<ds:datastoreItem xmlns:ds="http://schemas.openxmlformats.org/officeDocument/2006/customXml" ds:itemID="{8AA18F9E-B6C8-4945-831C-1093B4F9520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bcb9de6-dbe4-4733-a494-68d1a6aec72c"/>
    <ds:schemaRef ds:uri="e5b7d0b1-fac8-4f7b-93a6-ed75558a4412"/>
    <ds:schemaRef ds:uri="477499c1-64a3-4868-bb76-6baf968603b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6098</TotalTime>
  <Words>5348</Words>
  <Application>Microsoft Office PowerPoint</Application>
  <PresentationFormat>Widescreen</PresentationFormat>
  <Paragraphs>446</Paragraphs>
  <Slides>26</Slides>
  <Notes>26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26</vt:i4>
      </vt:variant>
    </vt:vector>
  </HeadingPairs>
  <TitlesOfParts>
    <vt:vector size="33" baseType="lpstr">
      <vt:lpstr>Arial</vt:lpstr>
      <vt:lpstr>Calibri</vt:lpstr>
      <vt:lpstr>Calibri Light</vt:lpstr>
      <vt:lpstr>Open Sans</vt:lpstr>
      <vt:lpstr>Open Sans Light</vt:lpstr>
      <vt:lpstr>Quattrocento Sans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Lynelle Howson</dc:creator>
  <cp:lastModifiedBy>Sarah Nathaniel</cp:lastModifiedBy>
  <cp:revision>13</cp:revision>
  <cp:lastPrinted>2023-09-08T06:27:19Z</cp:lastPrinted>
  <dcterms:created xsi:type="dcterms:W3CDTF">2022-07-19T09:31:25Z</dcterms:created>
  <dcterms:modified xsi:type="dcterms:W3CDTF">2025-03-03T12:15:25Z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0x0101002D17C1D7ECBBFA479F31E7DAA56680C2</vt:lpwstr>
  </property>
  <property fmtid="{D5CDD505-2E9C-101B-9397-08002B2CF9AE}" pid="3" name="MediaServiceImageTags">
    <vt:lpwstr/>
  </property>
</Properties>
</file>